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83" r:id="rId2"/>
    <p:sldId id="2809" r:id="rId3"/>
    <p:sldId id="2810" r:id="rId4"/>
    <p:sldId id="2811" r:id="rId5"/>
    <p:sldId id="2812" r:id="rId6"/>
    <p:sldId id="2813" r:id="rId7"/>
    <p:sldId id="369" r:id="rId8"/>
    <p:sldId id="779" r:id="rId9"/>
    <p:sldId id="2792" r:id="rId10"/>
    <p:sldId id="372" r:id="rId11"/>
    <p:sldId id="836" r:id="rId12"/>
    <p:sldId id="2815" r:id="rId13"/>
    <p:sldId id="2820" r:id="rId14"/>
    <p:sldId id="2821" r:id="rId15"/>
    <p:sldId id="2822" r:id="rId16"/>
    <p:sldId id="2823" r:id="rId17"/>
    <p:sldId id="2824" r:id="rId18"/>
    <p:sldId id="2825" r:id="rId19"/>
    <p:sldId id="2826" r:id="rId20"/>
    <p:sldId id="2827" r:id="rId21"/>
    <p:sldId id="2828" r:id="rId22"/>
    <p:sldId id="2819" r:id="rId23"/>
    <p:sldId id="2829" r:id="rId24"/>
    <p:sldId id="2805" r:id="rId25"/>
    <p:sldId id="2806" r:id="rId26"/>
    <p:sldId id="2831" r:id="rId27"/>
    <p:sldId id="2830" r:id="rId28"/>
    <p:sldId id="827" r:id="rId29"/>
    <p:sldId id="829" r:id="rId30"/>
    <p:sldId id="2838" r:id="rId31"/>
    <p:sldId id="2832" r:id="rId32"/>
    <p:sldId id="2833" r:id="rId33"/>
    <p:sldId id="2834" r:id="rId34"/>
    <p:sldId id="2835" r:id="rId35"/>
    <p:sldId id="2836" r:id="rId36"/>
    <p:sldId id="2837" r:id="rId37"/>
    <p:sldId id="2839" r:id="rId38"/>
    <p:sldId id="2840" r:id="rId39"/>
    <p:sldId id="2841" r:id="rId40"/>
    <p:sldId id="2842" r:id="rId41"/>
    <p:sldId id="2843" r:id="rId42"/>
    <p:sldId id="2844" r:id="rId43"/>
    <p:sldId id="2807" r:id="rId44"/>
    <p:sldId id="2845" r:id="rId45"/>
    <p:sldId id="2846" r:id="rId46"/>
    <p:sldId id="2847" r:id="rId47"/>
    <p:sldId id="2808" r:id="rId48"/>
    <p:sldId id="843" r:id="rId49"/>
    <p:sldId id="848" r:id="rId50"/>
    <p:sldId id="846" r:id="rId51"/>
    <p:sldId id="555" r:id="rId52"/>
    <p:sldId id="796"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orient="horz" pos="2052">
          <p15:clr>
            <a:srgbClr val="A4A3A4"/>
          </p15:clr>
        </p15:guide>
        <p15:guide id="3" orient="horz" pos="3089">
          <p15:clr>
            <a:srgbClr val="A4A3A4"/>
          </p15:clr>
        </p15:guide>
        <p15:guide id="4" orient="horz" pos="738">
          <p15:clr>
            <a:srgbClr val="A4A3A4"/>
          </p15:clr>
        </p15:guide>
        <p15:guide id="5" pos="2880">
          <p15:clr>
            <a:srgbClr val="A4A3A4"/>
          </p15:clr>
        </p15:guide>
        <p15:guide id="6" pos="7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umiller, Joshua Jon" initials="NJJ"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E22"/>
    <a:srgbClr val="2B23FF"/>
    <a:srgbClr val="F79646"/>
    <a:srgbClr val="7E1416"/>
    <a:srgbClr val="FFCC00"/>
    <a:srgbClr val="9BBB59"/>
    <a:srgbClr val="FCD6B6"/>
    <a:srgbClr val="560E10"/>
    <a:srgbClr val="A6A6A6"/>
    <a:srgbClr val="1724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89"/>
    <p:restoredTop sz="86643" autoAdjust="0"/>
  </p:normalViewPr>
  <p:slideViewPr>
    <p:cSldViewPr showGuides="1">
      <p:cViewPr varScale="1">
        <p:scale>
          <a:sx n="108" d="100"/>
          <a:sy n="108" d="100"/>
        </p:scale>
        <p:origin x="712" y="224"/>
      </p:cViewPr>
      <p:guideLst>
        <p:guide orient="horz" pos="1236"/>
        <p:guide orient="horz" pos="2052"/>
        <p:guide orient="horz" pos="3089"/>
        <p:guide orient="horz" pos="738"/>
        <p:guide pos="2880"/>
        <p:guide pos="768"/>
      </p:guideLst>
    </p:cSldViewPr>
  </p:slideViewPr>
  <p:notesTextViewPr>
    <p:cViewPr>
      <p:scale>
        <a:sx n="3" d="2"/>
        <a:sy n="3" d="2"/>
      </p:scale>
      <p:origin x="0" y="0"/>
    </p:cViewPr>
  </p:notesTextViewPr>
  <p:sorterViewPr>
    <p:cViewPr varScale="1">
      <p:scale>
        <a:sx n="1" d="1"/>
        <a:sy n="1" d="1"/>
      </p:scale>
      <p:origin x="0" y="34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A61680-A837-432F-901E-4467DCFAFFDE}" type="datetimeFigureOut">
              <a:rPr lang="en-US" smtClean="0"/>
              <a:t>1/4/22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3B3B2-958E-45D1-AD4C-D94BBB3172EC}" type="slidenum">
              <a:rPr lang="en-US" smtClean="0"/>
              <a:t>‹#›</a:t>
            </a:fld>
            <a:endParaRPr lang="en-US"/>
          </a:p>
        </p:txBody>
      </p:sp>
    </p:spTree>
    <p:extLst>
      <p:ext uri="{BB962C8B-B14F-4D97-AF65-F5344CB8AC3E}">
        <p14:creationId xmlns:p14="http://schemas.microsoft.com/office/powerpoint/2010/main" val="2919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p:txBody>
          <a:bodyPr/>
          <a:lstStyle/>
          <a:p>
            <a:pPr marL="110605" indent="-110605">
              <a:lnSpc>
                <a:spcPct val="90000"/>
              </a:lnSpc>
            </a:pPr>
            <a:r>
              <a:rPr lang="en-US" dirty="0"/>
              <a:t> This purpose of this talk is to overview the 2018 American Diabetes Association Standards of Medical Care in Diabetes. These Standards comprise all of the current and key clinical practice recommendations of the American Diabetes</a:t>
            </a:r>
            <a:r>
              <a:rPr lang="en-US" baseline="0" dirty="0"/>
              <a:t> </a:t>
            </a:r>
            <a:r>
              <a:rPr lang="en-US" dirty="0"/>
              <a:t>Association.</a:t>
            </a:r>
          </a:p>
          <a:p>
            <a:pPr marL="110605" indent="-110605">
              <a:lnSpc>
                <a:spcPct val="90000"/>
              </a:lnSpc>
            </a:pPr>
            <a:endParaRPr lang="en-US" b="1" dirty="0"/>
          </a:p>
          <a:p>
            <a:pPr marL="110605" indent="-110605">
              <a:lnSpc>
                <a:spcPct val="90000"/>
              </a:lnSpc>
            </a:pPr>
            <a:r>
              <a:rPr lang="en-US" b="1" dirty="0"/>
              <a:t>[SLIDE]</a:t>
            </a:r>
          </a:p>
        </p:txBody>
      </p:sp>
      <p:sp>
        <p:nvSpPr>
          <p:cNvPr id="241668"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nchor="b"/>
          <a:lstStyle>
            <a:lvl1pPr>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lgn="r"/>
            <a:fld id="{996FFB35-E2D3-4D84-B274-FD9E1E47BF14}" type="slidenum">
              <a:rPr lang="en-US" sz="900"/>
              <a:pPr algn="r"/>
              <a:t>1</a:t>
            </a:fld>
            <a:endParaRPr lang="en-US" sz="900" dirty="0"/>
          </a:p>
        </p:txBody>
      </p:sp>
      <p:sp>
        <p:nvSpPr>
          <p:cNvPr id="241669" name="TextBox 4"/>
          <p:cNvSpPr txBox="1">
            <a:spLocks noChangeArrowheads="1"/>
          </p:cNvSpPr>
          <p:nvPr/>
        </p:nvSpPr>
        <p:spPr bwMode="auto">
          <a:xfrm>
            <a:off x="686421" y="8628713"/>
            <a:ext cx="5485158" cy="367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spAutoFit/>
          </a:bodyPr>
          <a:lstStyle>
            <a:lvl1pPr marL="111125" indent="-111125">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spcBef>
                <a:spcPts val="589"/>
              </a:spcBef>
            </a:pPr>
            <a:r>
              <a:rPr lang="en-US" sz="900" b="1" dirty="0"/>
              <a:t>Reference</a:t>
            </a:r>
          </a:p>
          <a:p>
            <a:r>
              <a:rPr lang="en-US" sz="900" dirty="0"/>
              <a:t>American Diabetes Association. Standards of medical care in diabetes—2014. Diabetes Care 2014;37(</a:t>
            </a:r>
            <a:r>
              <a:rPr lang="en-US" sz="900" dirty="0" err="1"/>
              <a:t>suppl</a:t>
            </a:r>
            <a:r>
              <a:rPr lang="en-US" sz="900"/>
              <a:t> 1):S1 </a:t>
            </a:r>
          </a:p>
        </p:txBody>
      </p:sp>
    </p:spTree>
    <p:extLst>
      <p:ext uri="{BB962C8B-B14F-4D97-AF65-F5344CB8AC3E}">
        <p14:creationId xmlns:p14="http://schemas.microsoft.com/office/powerpoint/2010/main" val="100636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ln/>
        </p:spPr>
      </p:sp>
      <p:sp>
        <p:nvSpPr>
          <p:cNvPr id="329731" name="Notes Placeholder 2"/>
          <p:cNvSpPr>
            <a:spLocks noGrp="1"/>
          </p:cNvSpPr>
          <p:nvPr>
            <p:ph type="body" idx="1"/>
          </p:nvPr>
        </p:nvSpPr>
        <p:spPr/>
        <p:txBody>
          <a:bodyPr/>
          <a:lstStyle/>
          <a:p>
            <a:pPr>
              <a:spcBef>
                <a:spcPts val="196"/>
              </a:spcBef>
            </a:pPr>
            <a:r>
              <a:rPr lang="en-US" b="0" dirty="0"/>
              <a:t>We will now shift</a:t>
            </a:r>
            <a:r>
              <a:rPr lang="en-US" b="0" baseline="0" dirty="0"/>
              <a:t> our discussion to </a:t>
            </a:r>
            <a:r>
              <a:rPr lang="en-US" b="0" dirty="0"/>
              <a:t>Section 6: Glycemic Targets.</a:t>
            </a:r>
          </a:p>
          <a:p>
            <a:pPr>
              <a:spcBef>
                <a:spcPts val="196"/>
              </a:spcBef>
            </a:pPr>
            <a:endParaRPr lang="en-US" b="0" dirty="0"/>
          </a:p>
          <a:p>
            <a:pPr>
              <a:spcBef>
                <a:spcPts val="196"/>
              </a:spcBef>
            </a:pPr>
            <a:r>
              <a:rPr lang="en-US" b="1" dirty="0"/>
              <a:t>[SLIDE]</a:t>
            </a:r>
          </a:p>
        </p:txBody>
      </p:sp>
      <p:sp>
        <p:nvSpPr>
          <p:cNvPr id="329732"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nchor="b"/>
          <a:lstStyle>
            <a:lvl1pPr>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lgn="r"/>
            <a:fld id="{798D91F0-27BE-496D-9BBC-E8B9C56529DF}" type="slidenum">
              <a:rPr lang="en-US" sz="900"/>
              <a:pPr algn="r"/>
              <a:t>7</a:t>
            </a:fld>
            <a:endParaRPr lang="en-US" sz="900"/>
          </a:p>
        </p:txBody>
      </p:sp>
    </p:spTree>
    <p:extLst>
      <p:ext uri="{BB962C8B-B14F-4D97-AF65-F5344CB8AC3E}">
        <p14:creationId xmlns:p14="http://schemas.microsoft.com/office/powerpoint/2010/main" val="2836252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a:ln/>
        </p:spPr>
      </p:sp>
      <p:sp>
        <p:nvSpPr>
          <p:cNvPr id="332803" name="Notes Placeholder 2"/>
          <p:cNvSpPr>
            <a:spLocks noGrp="1"/>
          </p:cNvSpPr>
          <p:nvPr>
            <p:ph type="body" idx="1"/>
          </p:nvPr>
        </p:nvSpPr>
        <p:spPr/>
        <p:txBody>
          <a:bodyPr/>
          <a:lstStyle/>
          <a:p>
            <a:r>
              <a:rPr lang="en-US" dirty="0"/>
              <a:t>The 2018 Standards of Care provide</a:t>
            </a:r>
            <a:r>
              <a:rPr lang="en-US" baseline="0" dirty="0"/>
              <a:t> several recommendations related to assessment of glycemic control. These recommendations include the following: </a:t>
            </a:r>
            <a:endParaRPr lang="en-US" dirty="0"/>
          </a:p>
          <a:p>
            <a:endParaRPr lang="en-US" dirty="0"/>
          </a:p>
          <a:p>
            <a:r>
              <a:rPr lang="en-US" dirty="0"/>
              <a:t>Patients on multiple-dose insulin (MDI) or insulin pump therapy should do SMBG prior to meals and snacks, at bedtime, occasionally </a:t>
            </a:r>
            <a:r>
              <a:rPr lang="en-US" dirty="0" err="1"/>
              <a:t>postprandially</a:t>
            </a:r>
            <a:r>
              <a:rPr lang="en-US" dirty="0"/>
              <a:t>, prior to exercise, when they suspect low blood glucose, after treating low blood glucose until they are </a:t>
            </a:r>
            <a:r>
              <a:rPr lang="en-US" dirty="0" err="1"/>
              <a:t>normoglycemic</a:t>
            </a:r>
            <a:r>
              <a:rPr lang="en-US" dirty="0"/>
              <a:t>, and prior to critical tasks such as driving   This may mean testing 6-10 times per day, though individual needs vary. But at least in studies of children with type 1 diabetes, increased daily frequency of SMBG was significantly associated with lower A1C.</a:t>
            </a:r>
          </a:p>
          <a:p>
            <a:pPr>
              <a:buFont typeface="Arial" pitchFamily="34" charset="0"/>
              <a:buNone/>
            </a:pPr>
            <a:endParaRPr lang="en-US" dirty="0"/>
          </a:p>
          <a:p>
            <a:r>
              <a:rPr lang="en-US" dirty="0"/>
              <a:t>SMBG frequency and timing should be dictated by the patient’s specific needs and goals</a:t>
            </a:r>
          </a:p>
          <a:p>
            <a:endParaRPr lang="en-US" dirty="0"/>
          </a:p>
          <a:p>
            <a:r>
              <a:rPr lang="en-US" dirty="0"/>
              <a:t>SMBG is especially important for patients treated with insulin to monitor for and prevent asymptomatic hypoglycemia and hyperglycemia</a:t>
            </a:r>
          </a:p>
          <a:p>
            <a:endParaRPr lang="en-US" dirty="0"/>
          </a:p>
          <a:p>
            <a:pPr>
              <a:buFont typeface="Arial" pitchFamily="34" charset="0"/>
              <a:buNone/>
            </a:pPr>
            <a:r>
              <a:rPr lang="en-US" b="1" dirty="0"/>
              <a:t>[SLIDE]</a:t>
            </a:r>
          </a:p>
        </p:txBody>
      </p:sp>
      <p:sp>
        <p:nvSpPr>
          <p:cNvPr id="332804"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nchor="b"/>
          <a:lstStyle>
            <a:lvl1pPr>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lgn="r"/>
            <a:fld id="{E9624FE2-355C-46F2-AD5D-F13FD346DEE8}" type="slidenum">
              <a:rPr lang="en-US" sz="900"/>
              <a:pPr algn="r"/>
              <a:t>10</a:t>
            </a:fld>
            <a:endParaRPr lang="en-US" sz="900"/>
          </a:p>
        </p:txBody>
      </p:sp>
      <p:sp>
        <p:nvSpPr>
          <p:cNvPr id="332805" name="TextBox 4"/>
          <p:cNvSpPr txBox="1">
            <a:spLocks noChangeArrowheads="1"/>
          </p:cNvSpPr>
          <p:nvPr/>
        </p:nvSpPr>
        <p:spPr bwMode="auto">
          <a:xfrm>
            <a:off x="686421" y="8628713"/>
            <a:ext cx="5485158" cy="367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spAutoFit/>
          </a:bodyPr>
          <a:lstStyle>
            <a:lvl1pPr marL="111125" indent="-111125">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spcBef>
                <a:spcPts val="589"/>
              </a:spcBef>
            </a:pPr>
            <a:r>
              <a:rPr lang="en-US" sz="900" b="1"/>
              <a:t>Reference</a:t>
            </a:r>
          </a:p>
          <a:p>
            <a:r>
              <a:rPr lang="en-US" sz="900"/>
              <a:t>American Diabetes Association. Standards of medical care in diabetes—2014. Diabetes Care 2014;37(suppl 1):S21</a:t>
            </a:r>
          </a:p>
        </p:txBody>
      </p:sp>
    </p:spTree>
    <p:extLst>
      <p:ext uri="{BB962C8B-B14F-4D97-AF65-F5344CB8AC3E}">
        <p14:creationId xmlns:p14="http://schemas.microsoft.com/office/powerpoint/2010/main" val="84257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ln/>
        </p:spPr>
      </p:sp>
      <p:sp>
        <p:nvSpPr>
          <p:cNvPr id="329731" name="Notes Placeholder 2"/>
          <p:cNvSpPr>
            <a:spLocks noGrp="1"/>
          </p:cNvSpPr>
          <p:nvPr>
            <p:ph type="body" idx="1"/>
          </p:nvPr>
        </p:nvSpPr>
        <p:spPr/>
        <p:txBody>
          <a:bodyPr/>
          <a:lstStyle/>
          <a:p>
            <a:pPr>
              <a:spcBef>
                <a:spcPts val="196"/>
              </a:spcBef>
            </a:pPr>
            <a:r>
              <a:rPr lang="en-US" b="0" dirty="0"/>
              <a:t>We will now shift</a:t>
            </a:r>
            <a:r>
              <a:rPr lang="en-US" b="0" baseline="0" dirty="0"/>
              <a:t> our discussion to </a:t>
            </a:r>
            <a:r>
              <a:rPr lang="en-US" b="0" dirty="0"/>
              <a:t>Section 6: Glycemic Targets.</a:t>
            </a:r>
          </a:p>
          <a:p>
            <a:pPr>
              <a:spcBef>
                <a:spcPts val="196"/>
              </a:spcBef>
            </a:pPr>
            <a:endParaRPr lang="en-US" b="0" dirty="0"/>
          </a:p>
          <a:p>
            <a:pPr>
              <a:spcBef>
                <a:spcPts val="196"/>
              </a:spcBef>
            </a:pPr>
            <a:r>
              <a:rPr lang="en-US" b="1" dirty="0"/>
              <a:t>[SLIDE]</a:t>
            </a:r>
          </a:p>
        </p:txBody>
      </p:sp>
      <p:sp>
        <p:nvSpPr>
          <p:cNvPr id="329732"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nchor="b"/>
          <a:lstStyle>
            <a:lvl1pPr>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lgn="r"/>
            <a:fld id="{798D91F0-27BE-496D-9BBC-E8B9C56529DF}" type="slidenum">
              <a:rPr lang="en-US" sz="900"/>
              <a:pPr algn="r"/>
              <a:t>12</a:t>
            </a:fld>
            <a:endParaRPr lang="en-US" sz="900"/>
          </a:p>
        </p:txBody>
      </p:sp>
    </p:spTree>
    <p:extLst>
      <p:ext uri="{BB962C8B-B14F-4D97-AF65-F5344CB8AC3E}">
        <p14:creationId xmlns:p14="http://schemas.microsoft.com/office/powerpoint/2010/main" val="272378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F53B3B2-958E-45D1-AD4C-D94BBB3172EC}" type="slidenum">
              <a:rPr lang="en-US" smtClean="0"/>
              <a:t>35</a:t>
            </a:fld>
            <a:endParaRPr lang="en-US"/>
          </a:p>
        </p:txBody>
      </p:sp>
    </p:spTree>
    <p:extLst>
      <p:ext uri="{BB962C8B-B14F-4D97-AF65-F5344CB8AC3E}">
        <p14:creationId xmlns:p14="http://schemas.microsoft.com/office/powerpoint/2010/main" val="247732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F53B3B2-958E-45D1-AD4C-D94BBB3172EC}" type="slidenum">
              <a:rPr lang="en-US" smtClean="0"/>
              <a:t>36</a:t>
            </a:fld>
            <a:endParaRPr lang="en-US"/>
          </a:p>
        </p:txBody>
      </p:sp>
    </p:spTree>
    <p:extLst>
      <p:ext uri="{BB962C8B-B14F-4D97-AF65-F5344CB8AC3E}">
        <p14:creationId xmlns:p14="http://schemas.microsoft.com/office/powerpoint/2010/main" val="359791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ln/>
        </p:spPr>
      </p:sp>
      <p:sp>
        <p:nvSpPr>
          <p:cNvPr id="329731" name="Notes Placeholder 2"/>
          <p:cNvSpPr>
            <a:spLocks noGrp="1"/>
          </p:cNvSpPr>
          <p:nvPr>
            <p:ph type="body" idx="1"/>
          </p:nvPr>
        </p:nvSpPr>
        <p:spPr/>
        <p:txBody>
          <a:bodyPr/>
          <a:lstStyle/>
          <a:p>
            <a:pPr>
              <a:spcBef>
                <a:spcPts val="196"/>
              </a:spcBef>
            </a:pPr>
            <a:r>
              <a:rPr lang="en-US" b="0" dirty="0"/>
              <a:t>We will now shift</a:t>
            </a:r>
            <a:r>
              <a:rPr lang="en-US" b="0" baseline="0" dirty="0"/>
              <a:t> our discussion to </a:t>
            </a:r>
            <a:r>
              <a:rPr lang="en-US" b="0" dirty="0"/>
              <a:t>Section 6: Glycemic Targets.</a:t>
            </a:r>
          </a:p>
          <a:p>
            <a:pPr>
              <a:spcBef>
                <a:spcPts val="196"/>
              </a:spcBef>
            </a:pPr>
            <a:endParaRPr lang="en-US" b="0" dirty="0"/>
          </a:p>
          <a:p>
            <a:pPr>
              <a:spcBef>
                <a:spcPts val="196"/>
              </a:spcBef>
            </a:pPr>
            <a:r>
              <a:rPr lang="en-US" b="1" dirty="0"/>
              <a:t>[SLIDE]</a:t>
            </a:r>
          </a:p>
        </p:txBody>
      </p:sp>
      <p:sp>
        <p:nvSpPr>
          <p:cNvPr id="329732"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nchor="b"/>
          <a:lstStyle>
            <a:lvl1pPr>
              <a:defRPr sz="1100">
                <a:solidFill>
                  <a:schemeClr val="tx1"/>
                </a:solidFill>
                <a:latin typeface="Calibri" pitchFamily="34" charset="0"/>
              </a:defRPr>
            </a:lvl1pPr>
            <a:lvl2pPr marL="742950" indent="-285750">
              <a:defRPr sz="1100">
                <a:solidFill>
                  <a:schemeClr val="tx1"/>
                </a:solidFill>
                <a:latin typeface="Calibri" pitchFamily="34" charset="0"/>
              </a:defRPr>
            </a:lvl2pPr>
            <a:lvl3pPr marL="1143000" indent="-228600">
              <a:defRPr sz="1100">
                <a:solidFill>
                  <a:schemeClr val="tx1"/>
                </a:solidFill>
                <a:latin typeface="Calibri" pitchFamily="34" charset="0"/>
              </a:defRPr>
            </a:lvl3pPr>
            <a:lvl4pPr marL="1600200" indent="-228600">
              <a:defRPr sz="1100">
                <a:solidFill>
                  <a:schemeClr val="tx1"/>
                </a:solidFill>
                <a:latin typeface="Calibri" pitchFamily="34" charset="0"/>
              </a:defRPr>
            </a:lvl4pPr>
            <a:lvl5pPr marL="2057400" indent="-228600">
              <a:defRPr sz="1100">
                <a:solidFill>
                  <a:schemeClr val="tx1"/>
                </a:solidFill>
                <a:latin typeface="Calibri" pitchFamily="34" charset="0"/>
              </a:defRPr>
            </a:lvl5pPr>
            <a:lvl6pPr marL="2514600" indent="-228600" eaLnBrk="0" fontAlgn="base" hangingPunct="0">
              <a:spcBef>
                <a:spcPts val="400"/>
              </a:spcBef>
              <a:spcAft>
                <a:spcPct val="0"/>
              </a:spcAft>
              <a:defRPr sz="1100">
                <a:solidFill>
                  <a:schemeClr val="tx1"/>
                </a:solidFill>
                <a:latin typeface="Calibri" pitchFamily="34" charset="0"/>
              </a:defRPr>
            </a:lvl6pPr>
            <a:lvl7pPr marL="2971800" indent="-228600" eaLnBrk="0" fontAlgn="base" hangingPunct="0">
              <a:spcBef>
                <a:spcPts val="400"/>
              </a:spcBef>
              <a:spcAft>
                <a:spcPct val="0"/>
              </a:spcAft>
              <a:defRPr sz="1100">
                <a:solidFill>
                  <a:schemeClr val="tx1"/>
                </a:solidFill>
                <a:latin typeface="Calibri" pitchFamily="34" charset="0"/>
              </a:defRPr>
            </a:lvl7pPr>
            <a:lvl8pPr marL="3429000" indent="-228600" eaLnBrk="0" fontAlgn="base" hangingPunct="0">
              <a:spcBef>
                <a:spcPts val="400"/>
              </a:spcBef>
              <a:spcAft>
                <a:spcPct val="0"/>
              </a:spcAft>
              <a:defRPr sz="1100">
                <a:solidFill>
                  <a:schemeClr val="tx1"/>
                </a:solidFill>
                <a:latin typeface="Calibri" pitchFamily="34" charset="0"/>
              </a:defRPr>
            </a:lvl8pPr>
            <a:lvl9pPr marL="3886200" indent="-228600" eaLnBrk="0" fontAlgn="base" hangingPunct="0">
              <a:spcBef>
                <a:spcPts val="400"/>
              </a:spcBef>
              <a:spcAft>
                <a:spcPct val="0"/>
              </a:spcAft>
              <a:defRPr sz="1100">
                <a:solidFill>
                  <a:schemeClr val="tx1"/>
                </a:solidFill>
                <a:latin typeface="Calibri" pitchFamily="34" charset="0"/>
              </a:defRPr>
            </a:lvl9pPr>
          </a:lstStyle>
          <a:p>
            <a:pPr algn="r"/>
            <a:fld id="{798D91F0-27BE-496D-9BBC-E8B9C56529DF}" type="slidenum">
              <a:rPr lang="en-US" sz="900"/>
              <a:pPr algn="r"/>
              <a:t>50</a:t>
            </a:fld>
            <a:endParaRPr lang="en-US" sz="900"/>
          </a:p>
        </p:txBody>
      </p:sp>
    </p:spTree>
    <p:extLst>
      <p:ext uri="{BB962C8B-B14F-4D97-AF65-F5344CB8AC3E}">
        <p14:creationId xmlns:p14="http://schemas.microsoft.com/office/powerpoint/2010/main" val="1816316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8647" y="2544437"/>
            <a:ext cx="7772400" cy="1102519"/>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1120966" y="3334669"/>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a:t>
            </a:r>
          </a:p>
        </p:txBody>
      </p:sp>
      <p:sp>
        <p:nvSpPr>
          <p:cNvPr id="4" name="Date Placeholder 3"/>
          <p:cNvSpPr>
            <a:spLocks noGrp="1"/>
          </p:cNvSpPr>
          <p:nvPr>
            <p:ph type="dt" sz="half" idx="10"/>
          </p:nvPr>
        </p:nvSpPr>
        <p:spPr>
          <a:xfrm>
            <a:off x="457200" y="5326857"/>
            <a:ext cx="2133600" cy="273844"/>
          </a:xfrm>
          <a:prstGeom prst="rect">
            <a:avLst/>
          </a:prstGeom>
        </p:spPr>
        <p:txBody>
          <a:bodyPr/>
          <a:lstStyle/>
          <a:p>
            <a:fld id="{1D658F4A-F559-427B-ACB8-D0F8F2C5DABF}" type="datetimeFigureOut">
              <a:rPr lang="en-US" smtClean="0"/>
              <a:t>1/4/22</a:t>
            </a:fld>
            <a:endParaRPr lang="en-US"/>
          </a:p>
        </p:txBody>
      </p:sp>
      <p:sp>
        <p:nvSpPr>
          <p:cNvPr id="5" name="Footer Placeholder 4"/>
          <p:cNvSpPr>
            <a:spLocks noGrp="1"/>
          </p:cNvSpPr>
          <p:nvPr>
            <p:ph type="ftr" sz="quarter" idx="11"/>
          </p:nvPr>
        </p:nvSpPr>
        <p:spPr>
          <a:xfrm>
            <a:off x="3124200" y="532685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326857"/>
            <a:ext cx="2133600" cy="273844"/>
          </a:xfrm>
          <a:prstGeom prst="rect">
            <a:avLst/>
          </a:prstGeom>
        </p:spPr>
        <p:txBody>
          <a:bodyPr/>
          <a:lstStyle/>
          <a:p>
            <a:fld id="{264C6CBA-D564-40B2-AEAD-9022215C60D6}"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88068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no Ref/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62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28606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16629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847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1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Box 1"/>
          <p:cNvSpPr txBox="1"/>
          <p:nvPr userDrawn="1"/>
        </p:nvSpPr>
        <p:spPr>
          <a:xfrm>
            <a:off x="152401" y="4857750"/>
            <a:ext cx="1056700" cy="246221"/>
          </a:xfrm>
          <a:prstGeom prst="rect">
            <a:avLst/>
          </a:prstGeom>
          <a:noFill/>
        </p:spPr>
        <p:txBody>
          <a:bodyPr wrap="none" rtlCol="0">
            <a:spAutoFit/>
          </a:bodyPr>
          <a:lstStyle/>
          <a:p>
            <a:r>
              <a:rPr lang="en-US" sz="1000" dirty="0"/>
              <a:t>Copyrights apply</a:t>
            </a:r>
          </a:p>
        </p:txBody>
      </p:sp>
    </p:spTree>
    <p:extLst>
      <p:ext uri="{BB962C8B-B14F-4D97-AF65-F5344CB8AC3E}">
        <p14:creationId xmlns:p14="http://schemas.microsoft.com/office/powerpoint/2010/main" val="3857594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5629835" y="4706751"/>
            <a:ext cx="2133600" cy="273844"/>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459" y="4706751"/>
            <a:ext cx="4840941" cy="273844"/>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7897906" y="4706751"/>
            <a:ext cx="990600" cy="273844"/>
          </a:xfrm>
          <a:prstGeom prst="rect">
            <a:avLst/>
          </a:prstGeom>
          <a:ln/>
        </p:spPr>
        <p:txBody>
          <a:bodyPr/>
          <a:lstStyle>
            <a:lvl1pPr>
              <a:defRPr/>
            </a:lvl1pPr>
          </a:lstStyle>
          <a:p>
            <a:pPr>
              <a:defRPr/>
            </a:pPr>
            <a:fld id="{240811E9-C14C-45F1-BBBB-FADE8EAA57FA}" type="slidenum">
              <a:rPr lang="en-US"/>
              <a:pPr>
                <a:defRPr/>
              </a:pPr>
              <a:t>‹#›</a:t>
            </a:fld>
            <a:endParaRPr lang="en-US"/>
          </a:p>
        </p:txBody>
      </p:sp>
    </p:spTree>
    <p:extLst>
      <p:ext uri="{BB962C8B-B14F-4D97-AF65-F5344CB8AC3E}">
        <p14:creationId xmlns:p14="http://schemas.microsoft.com/office/powerpoint/2010/main" val="62461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NO LOGO">
    <p:spTree>
      <p:nvGrpSpPr>
        <p:cNvPr id="1" name=""/>
        <p:cNvGrpSpPr/>
        <p:nvPr/>
      </p:nvGrpSpPr>
      <p:grpSpPr>
        <a:xfrm>
          <a:off x="0" y="0"/>
          <a:ext cx="0" cy="0"/>
          <a:chOff x="0" y="0"/>
          <a:chExt cx="0" cy="0"/>
        </a:xfrm>
      </p:grpSpPr>
      <p:sp>
        <p:nvSpPr>
          <p:cNvPr id="2" name="Title 1"/>
          <p:cNvSpPr>
            <a:spLocks noGrp="1"/>
          </p:cNvSpPr>
          <p:nvPr>
            <p:ph type="ctrTitle"/>
          </p:nvPr>
        </p:nvSpPr>
        <p:spPr>
          <a:xfrm>
            <a:off x="206566" y="2538699"/>
            <a:ext cx="7772400" cy="1102519"/>
          </a:xfrm>
        </p:spPr>
        <p:txBody>
          <a:bodyPr/>
          <a:lstStyle/>
          <a:p>
            <a:r>
              <a:rPr lang="en-US" dirty="0"/>
              <a:t>Click to edit Master title style</a:t>
            </a:r>
          </a:p>
        </p:txBody>
      </p:sp>
      <p:sp>
        <p:nvSpPr>
          <p:cNvPr id="3" name="Subtitle 2"/>
          <p:cNvSpPr>
            <a:spLocks noGrp="1"/>
          </p:cNvSpPr>
          <p:nvPr>
            <p:ph type="subTitle" idx="1"/>
          </p:nvPr>
        </p:nvSpPr>
        <p:spPr>
          <a:xfrm>
            <a:off x="553596" y="3335588"/>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9863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14300"/>
            <a:ext cx="9144000" cy="857250"/>
          </a:xfrm>
        </p:spPr>
        <p:txBody>
          <a:bodyPr/>
          <a:lstStyle/>
          <a:p>
            <a:r>
              <a:rPr lang="en-US" dirty="0"/>
              <a:t>Click to edit Master title style</a:t>
            </a:r>
          </a:p>
        </p:txBody>
      </p:sp>
      <p:sp>
        <p:nvSpPr>
          <p:cNvPr id="3" name="Content Placeholder 2"/>
          <p:cNvSpPr>
            <a:spLocks noGrp="1"/>
          </p:cNvSpPr>
          <p:nvPr>
            <p:ph idx="1"/>
          </p:nvPr>
        </p:nvSpPr>
        <p:spPr>
          <a:xfrm>
            <a:off x="457200" y="768134"/>
            <a:ext cx="8229600" cy="3829050"/>
          </a:xfrm>
        </p:spPr>
        <p:txBody>
          <a:bodyPr/>
          <a:lstStyle>
            <a:lvl1pPr indent="-274320">
              <a:defRPr/>
            </a:lvl1pPr>
            <a:lvl2pPr indent="-274320">
              <a:defRPr/>
            </a:lvl2pPr>
            <a:lvl3pPr indent="-274320">
              <a:defRPr/>
            </a:lvl3pPr>
            <a:lvl4pPr indent="-274320">
              <a:defRPr/>
            </a:lvl4pPr>
            <a:lvl5pPr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userDrawn="1"/>
        </p:nvGrpSpPr>
        <p:grpSpPr>
          <a:xfrm>
            <a:off x="-10098" y="570123"/>
            <a:ext cx="8807355" cy="172827"/>
            <a:chOff x="-1066800" y="760164"/>
            <a:chExt cx="9753600" cy="230436"/>
          </a:xfrm>
        </p:grpSpPr>
        <p:sp>
          <p:nvSpPr>
            <p:cNvPr id="8" name="Rectangle 7"/>
            <p:cNvSpPr/>
            <p:nvPr userDrawn="1"/>
          </p:nvSpPr>
          <p:spPr>
            <a:xfrm>
              <a:off x="-1066800" y="762000"/>
              <a:ext cx="9753600" cy="228600"/>
            </a:xfrm>
            <a:prstGeom prst="rect">
              <a:avLst/>
            </a:prstGeom>
            <a:gradFill flip="none" rotWithShape="1">
              <a:gsLst>
                <a:gs pos="0">
                  <a:srgbClr val="172431"/>
                </a:gs>
                <a:gs pos="50000">
                  <a:srgbClr val="172431"/>
                </a:gs>
                <a:gs pos="100000">
                  <a:schemeClr val="accent1">
                    <a:shade val="100000"/>
                    <a:satMod val="115000"/>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1055617" y="760164"/>
              <a:ext cx="9220200" cy="0"/>
            </a:xfrm>
            <a:prstGeom prst="line">
              <a:avLst/>
            </a:prstGeom>
            <a:ln w="28575">
              <a:gradFill flip="none" rotWithShape="1">
                <a:gsLst>
                  <a:gs pos="0">
                    <a:schemeClr val="bg1">
                      <a:lumMod val="50000"/>
                    </a:schemeClr>
                  </a:gs>
                  <a:gs pos="32000">
                    <a:schemeClr val="bg1">
                      <a:lumMod val="50000"/>
                    </a:schemeClr>
                  </a:gs>
                  <a:gs pos="100000">
                    <a:schemeClr val="bg1">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7882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28858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p:nvPr userDrawn="1"/>
        </p:nvGrpSpPr>
        <p:grpSpPr>
          <a:xfrm>
            <a:off x="-10098" y="570123"/>
            <a:ext cx="8807355" cy="172827"/>
            <a:chOff x="-1066800" y="760164"/>
            <a:chExt cx="9753600" cy="230436"/>
          </a:xfrm>
        </p:grpSpPr>
        <p:sp>
          <p:nvSpPr>
            <p:cNvPr id="14" name="Rectangle 13"/>
            <p:cNvSpPr/>
            <p:nvPr userDrawn="1"/>
          </p:nvSpPr>
          <p:spPr>
            <a:xfrm>
              <a:off x="-1066800" y="762000"/>
              <a:ext cx="9753600" cy="228600"/>
            </a:xfrm>
            <a:prstGeom prst="rect">
              <a:avLst/>
            </a:prstGeom>
            <a:gradFill flip="none" rotWithShape="1">
              <a:gsLst>
                <a:gs pos="0">
                  <a:srgbClr val="172431"/>
                </a:gs>
                <a:gs pos="50000">
                  <a:srgbClr val="172431"/>
                </a:gs>
                <a:gs pos="100000">
                  <a:schemeClr val="accent1">
                    <a:shade val="100000"/>
                    <a:satMod val="115000"/>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userDrawn="1"/>
          </p:nvCxnSpPr>
          <p:spPr>
            <a:xfrm>
              <a:off x="-1055617" y="760164"/>
              <a:ext cx="9220200" cy="0"/>
            </a:xfrm>
            <a:prstGeom prst="line">
              <a:avLst/>
            </a:prstGeom>
            <a:ln w="28575">
              <a:gradFill flip="none" rotWithShape="1">
                <a:gsLst>
                  <a:gs pos="0">
                    <a:schemeClr val="bg1">
                      <a:lumMod val="50000"/>
                    </a:schemeClr>
                  </a:gs>
                  <a:gs pos="32000">
                    <a:schemeClr val="bg1">
                      <a:lumMod val="50000"/>
                    </a:schemeClr>
                  </a:gs>
                  <a:gs pos="100000">
                    <a:schemeClr val="bg1">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380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p:nvPr userDrawn="1"/>
        </p:nvGrpSpPr>
        <p:grpSpPr>
          <a:xfrm>
            <a:off x="-10098" y="570123"/>
            <a:ext cx="8807355" cy="172827"/>
            <a:chOff x="-1066800" y="760164"/>
            <a:chExt cx="9753600" cy="230436"/>
          </a:xfrm>
        </p:grpSpPr>
        <p:sp>
          <p:nvSpPr>
            <p:cNvPr id="16" name="Rectangle 15"/>
            <p:cNvSpPr/>
            <p:nvPr userDrawn="1"/>
          </p:nvSpPr>
          <p:spPr>
            <a:xfrm>
              <a:off x="-1066800" y="762000"/>
              <a:ext cx="9753600" cy="228600"/>
            </a:xfrm>
            <a:prstGeom prst="rect">
              <a:avLst/>
            </a:prstGeom>
            <a:gradFill flip="none" rotWithShape="1">
              <a:gsLst>
                <a:gs pos="0">
                  <a:srgbClr val="172431"/>
                </a:gs>
                <a:gs pos="50000">
                  <a:srgbClr val="172431"/>
                </a:gs>
                <a:gs pos="100000">
                  <a:schemeClr val="accent1">
                    <a:shade val="100000"/>
                    <a:satMod val="115000"/>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1055617" y="760164"/>
              <a:ext cx="9220200" cy="0"/>
            </a:xfrm>
            <a:prstGeom prst="line">
              <a:avLst/>
            </a:prstGeom>
            <a:ln w="28575">
              <a:gradFill flip="none" rotWithShape="1">
                <a:gsLst>
                  <a:gs pos="0">
                    <a:schemeClr val="bg1">
                      <a:lumMod val="50000"/>
                    </a:schemeClr>
                  </a:gs>
                  <a:gs pos="32000">
                    <a:schemeClr val="bg1">
                      <a:lumMod val="50000"/>
                    </a:schemeClr>
                  </a:gs>
                  <a:gs pos="100000">
                    <a:schemeClr val="bg1">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810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98" y="-114300"/>
            <a:ext cx="9154098" cy="857250"/>
          </a:xfrm>
        </p:spPr>
        <p:txBody>
          <a:bodyPr/>
          <a:lstStyle/>
          <a:p>
            <a:r>
              <a:rPr lang="en-US"/>
              <a:t>Click to edit Master title style</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userDrawn="1"/>
        </p:nvGrpSpPr>
        <p:grpSpPr>
          <a:xfrm>
            <a:off x="-10098" y="570123"/>
            <a:ext cx="8807355" cy="172827"/>
            <a:chOff x="-1066800" y="760164"/>
            <a:chExt cx="9753600" cy="230436"/>
          </a:xfrm>
        </p:grpSpPr>
        <p:sp>
          <p:nvSpPr>
            <p:cNvPr id="12" name="Rectangle 11"/>
            <p:cNvSpPr/>
            <p:nvPr userDrawn="1"/>
          </p:nvSpPr>
          <p:spPr>
            <a:xfrm>
              <a:off x="-1066800" y="762000"/>
              <a:ext cx="9753600" cy="228600"/>
            </a:xfrm>
            <a:prstGeom prst="rect">
              <a:avLst/>
            </a:prstGeom>
            <a:gradFill flip="none" rotWithShape="1">
              <a:gsLst>
                <a:gs pos="0">
                  <a:srgbClr val="172431"/>
                </a:gs>
                <a:gs pos="50000">
                  <a:srgbClr val="172431"/>
                </a:gs>
                <a:gs pos="100000">
                  <a:schemeClr val="accent1">
                    <a:shade val="100000"/>
                    <a:satMod val="115000"/>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1055617" y="760164"/>
              <a:ext cx="9220200" cy="0"/>
            </a:xfrm>
            <a:prstGeom prst="line">
              <a:avLst/>
            </a:prstGeom>
            <a:ln w="28575">
              <a:gradFill flip="none" rotWithShape="1">
                <a:gsLst>
                  <a:gs pos="0">
                    <a:schemeClr val="bg1">
                      <a:lumMod val="50000"/>
                    </a:schemeClr>
                  </a:gs>
                  <a:gs pos="32000">
                    <a:schemeClr val="bg1">
                      <a:lumMod val="50000"/>
                    </a:schemeClr>
                  </a:gs>
                  <a:gs pos="100000">
                    <a:schemeClr val="bg1">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429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p:cNvGrpSpPr/>
          <p:nvPr userDrawn="1"/>
        </p:nvGrpSpPr>
        <p:grpSpPr>
          <a:xfrm>
            <a:off x="-10098" y="570123"/>
            <a:ext cx="8807355" cy="172827"/>
            <a:chOff x="-1066800" y="760164"/>
            <a:chExt cx="9753600" cy="230436"/>
          </a:xfrm>
        </p:grpSpPr>
        <p:sp>
          <p:nvSpPr>
            <p:cNvPr id="8" name="Rectangle 7"/>
            <p:cNvSpPr/>
            <p:nvPr userDrawn="1"/>
          </p:nvSpPr>
          <p:spPr>
            <a:xfrm>
              <a:off x="-1066800" y="762000"/>
              <a:ext cx="9753600" cy="228600"/>
            </a:xfrm>
            <a:prstGeom prst="rect">
              <a:avLst/>
            </a:prstGeom>
            <a:gradFill flip="none" rotWithShape="1">
              <a:gsLst>
                <a:gs pos="0">
                  <a:srgbClr val="172431"/>
                </a:gs>
                <a:gs pos="50000">
                  <a:srgbClr val="172431"/>
                </a:gs>
                <a:gs pos="100000">
                  <a:schemeClr val="accent1">
                    <a:shade val="100000"/>
                    <a:satMod val="115000"/>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1055617" y="760164"/>
              <a:ext cx="9220200" cy="0"/>
            </a:xfrm>
            <a:prstGeom prst="line">
              <a:avLst/>
            </a:prstGeom>
            <a:ln w="28575">
              <a:gradFill flip="none" rotWithShape="1">
                <a:gsLst>
                  <a:gs pos="0">
                    <a:schemeClr val="bg1">
                      <a:lumMod val="50000"/>
                    </a:schemeClr>
                  </a:gs>
                  <a:gs pos="32000">
                    <a:schemeClr val="bg1">
                      <a:lumMod val="50000"/>
                    </a:schemeClr>
                  </a:gs>
                  <a:gs pos="100000">
                    <a:schemeClr val="bg1">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1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01221" y="4894657"/>
            <a:ext cx="2110993" cy="177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1980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3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8290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449041"/>
      </p:ext>
    </p:extLst>
  </p:cSld>
  <p:clrMap bg1="lt1" tx1="dk1" bg2="lt2" tx2="dk2" accent1="accent1" accent2="accent2" accent3="accent3" accent4="accent4" accent5="accent5" accent6="accent6" hlink="hlink" folHlink="folHlink"/>
  <p:sldLayoutIdLst>
    <p:sldLayoutId id="2147483649" r:id="rId1"/>
    <p:sldLayoutId id="2147483696" r:id="rId2"/>
    <p:sldLayoutId id="2147483650" r:id="rId3"/>
    <p:sldLayoutId id="2147483651" r:id="rId4"/>
    <p:sldLayoutId id="2147483652" r:id="rId5"/>
    <p:sldLayoutId id="2147483653" r:id="rId6"/>
    <p:sldLayoutId id="2147483654" r:id="rId7"/>
    <p:sldLayoutId id="2147483655" r:id="rId8"/>
    <p:sldLayoutId id="2147483698" r:id="rId9"/>
    <p:sldLayoutId id="2147483697" r:id="rId10"/>
    <p:sldLayoutId id="2147483656" r:id="rId11"/>
    <p:sldLayoutId id="2147483657" r:id="rId12"/>
    <p:sldLayoutId id="2147483658" r:id="rId13"/>
    <p:sldLayoutId id="2147483659" r:id="rId14"/>
    <p:sldLayoutId id="2147483699" r:id="rId15"/>
    <p:sldLayoutId id="2147483700" r:id="rId16"/>
  </p:sldLayoutIdLst>
  <p:txStyles>
    <p:titleStyle>
      <a:lvl1pPr algn="ctr" defTabSz="914400" rtl="0" eaLnBrk="1" latinLnBrk="0" hangingPunct="1">
        <a:spcBef>
          <a:spcPct val="0"/>
        </a:spcBef>
        <a:buNone/>
        <a:defRPr sz="3600" kern="1200">
          <a:solidFill>
            <a:schemeClr val="bg1"/>
          </a:solidFill>
          <a:latin typeface="Helvetica"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bg1"/>
          </a:solidFill>
          <a:latin typeface="Helvetica"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Helvetica"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Helvetica"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Helvetica"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Helvetic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4418864"/>
            <a:ext cx="2286000" cy="6401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25273"/>
            <a:ext cx="3505201" cy="4791362"/>
          </a:xfrm>
          <a:prstGeom prst="rect">
            <a:avLst/>
          </a:prstGeom>
        </p:spPr>
      </p:pic>
      <p:sp>
        <p:nvSpPr>
          <p:cNvPr id="6" name="Title 5"/>
          <p:cNvSpPr>
            <a:spLocks noGrp="1"/>
          </p:cNvSpPr>
          <p:nvPr>
            <p:ph type="title"/>
          </p:nvPr>
        </p:nvSpPr>
        <p:spPr>
          <a:xfrm>
            <a:off x="76200" y="3305176"/>
            <a:ext cx="5297487" cy="1021556"/>
          </a:xfrm>
        </p:spPr>
        <p:txBody>
          <a:bodyPr>
            <a:normAutofit/>
          </a:bodyPr>
          <a:lstStyle/>
          <a:p>
            <a:pPr algn="r"/>
            <a:r>
              <a:rPr lang="en-US" sz="2400" dirty="0">
                <a:latin typeface="Arial"/>
                <a:cs typeface="Arial"/>
              </a:rPr>
              <a:t>TS.BS. LÊ BÁ NGỌC</a:t>
            </a:r>
            <a:br>
              <a:rPr lang="en-US" sz="2400" dirty="0">
                <a:latin typeface="Arial"/>
                <a:cs typeface="Arial"/>
              </a:rPr>
            </a:br>
            <a:endParaRPr lang="en-US" sz="2400" dirty="0">
              <a:latin typeface="Arial"/>
              <a:cs typeface="Arial"/>
            </a:endParaRPr>
          </a:p>
        </p:txBody>
      </p:sp>
      <p:sp>
        <p:nvSpPr>
          <p:cNvPr id="7" name="Text Placeholder 6"/>
          <p:cNvSpPr>
            <a:spLocks noGrp="1"/>
          </p:cNvSpPr>
          <p:nvPr>
            <p:ph type="body" idx="1"/>
          </p:nvPr>
        </p:nvSpPr>
        <p:spPr>
          <a:xfrm>
            <a:off x="-228600" y="590550"/>
            <a:ext cx="6172200" cy="1887140"/>
          </a:xfrm>
        </p:spPr>
        <p:txBody>
          <a:bodyPr>
            <a:noAutofit/>
          </a:bodyPr>
          <a:lstStyle/>
          <a:p>
            <a:pPr algn="ctr"/>
            <a:r>
              <a:rPr lang="en-US" sz="3600" b="1" dirty="0">
                <a:solidFill>
                  <a:schemeClr val="bg1"/>
                </a:solidFill>
                <a:latin typeface="Arial"/>
                <a:cs typeface="Arial"/>
              </a:rPr>
              <a:t>KIỂM SOÁT ĐƯỜNG HUYẾT NỘI VIỆN</a:t>
            </a:r>
          </a:p>
        </p:txBody>
      </p:sp>
    </p:spTree>
    <p:extLst>
      <p:ext uri="{BB962C8B-B14F-4D97-AF65-F5344CB8AC3E}">
        <p14:creationId xmlns:p14="http://schemas.microsoft.com/office/powerpoint/2010/main" val="782977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normAutofit/>
          </a:bodyPr>
          <a:lstStyle/>
          <a:p>
            <a:r>
              <a:rPr lang="en-US" b="1" dirty="0">
                <a:latin typeface="Times New Roman"/>
                <a:cs typeface="Times New Roman"/>
              </a:rPr>
              <a:t>KHUYẾN CÁO THỬ ĐƯỜNG MÁU</a:t>
            </a:r>
          </a:p>
        </p:txBody>
      </p:sp>
      <p:sp>
        <p:nvSpPr>
          <p:cNvPr id="96258" name="Content Placeholder 3"/>
          <p:cNvSpPr>
            <a:spLocks noGrp="1"/>
          </p:cNvSpPr>
          <p:nvPr>
            <p:ph idx="1"/>
          </p:nvPr>
        </p:nvSpPr>
        <p:spPr>
          <a:xfrm>
            <a:off x="457200" y="847644"/>
            <a:ext cx="8305800" cy="3829050"/>
          </a:xfrm>
        </p:spPr>
        <p:txBody>
          <a:bodyPr>
            <a:normAutofit/>
          </a:bodyPr>
          <a:lstStyle/>
          <a:p>
            <a:pPr lvl="1" algn="just">
              <a:lnSpc>
                <a:spcPct val="150000"/>
              </a:lnSpc>
              <a:spcBef>
                <a:spcPts val="600"/>
              </a:spcBef>
            </a:pPr>
            <a:r>
              <a:rPr lang="en-US" dirty="0" err="1">
                <a:latin typeface="Times New Roman"/>
                <a:cs typeface="Times New Roman"/>
              </a:rPr>
              <a:t>Trước</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sau</a:t>
            </a:r>
            <a:r>
              <a:rPr lang="en-US" dirty="0">
                <a:latin typeface="Times New Roman"/>
                <a:cs typeface="Times New Roman"/>
              </a:rPr>
              <a:t> </a:t>
            </a:r>
            <a:r>
              <a:rPr lang="en-US" dirty="0" err="1">
                <a:latin typeface="Times New Roman"/>
                <a:cs typeface="Times New Roman"/>
              </a:rPr>
              <a:t>khi</a:t>
            </a:r>
            <a:r>
              <a:rPr lang="en-US" dirty="0">
                <a:latin typeface="Times New Roman"/>
                <a:cs typeface="Times New Roman"/>
              </a:rPr>
              <a:t> </a:t>
            </a:r>
            <a:r>
              <a:rPr lang="en-US" dirty="0" err="1">
                <a:latin typeface="Times New Roman"/>
                <a:cs typeface="Times New Roman"/>
              </a:rPr>
              <a:t>ăn</a:t>
            </a:r>
            <a:r>
              <a:rPr lang="en-US" dirty="0">
                <a:latin typeface="Times New Roman"/>
                <a:cs typeface="Times New Roman"/>
              </a:rPr>
              <a:t>, </a:t>
            </a:r>
            <a:r>
              <a:rPr lang="en-US" dirty="0" err="1">
                <a:latin typeface="Times New Roman"/>
                <a:cs typeface="Times New Roman"/>
              </a:rPr>
              <a:t>trước</a:t>
            </a:r>
            <a:r>
              <a:rPr lang="en-US" dirty="0">
                <a:latin typeface="Times New Roman"/>
                <a:cs typeface="Times New Roman"/>
              </a:rPr>
              <a:t> </a:t>
            </a:r>
            <a:r>
              <a:rPr lang="en-US" dirty="0" err="1">
                <a:latin typeface="Times New Roman"/>
                <a:cs typeface="Times New Roman"/>
              </a:rPr>
              <a:t>khi</a:t>
            </a:r>
            <a:r>
              <a:rPr lang="en-US" dirty="0">
                <a:latin typeface="Times New Roman"/>
                <a:cs typeface="Times New Roman"/>
              </a:rPr>
              <a:t> </a:t>
            </a:r>
            <a:r>
              <a:rPr lang="en-US" dirty="0" err="1">
                <a:latin typeface="Times New Roman"/>
                <a:cs typeface="Times New Roman"/>
              </a:rPr>
              <a:t>đi</a:t>
            </a:r>
            <a:r>
              <a:rPr lang="en-US" dirty="0">
                <a:latin typeface="Times New Roman"/>
                <a:cs typeface="Times New Roman"/>
              </a:rPr>
              <a:t> </a:t>
            </a:r>
            <a:r>
              <a:rPr lang="en-US" dirty="0" err="1">
                <a:latin typeface="Times New Roman"/>
                <a:cs typeface="Times New Roman"/>
              </a:rPr>
              <a:t>ngủ</a:t>
            </a:r>
            <a:endParaRPr lang="en-US" dirty="0">
              <a:latin typeface="Times New Roman"/>
              <a:cs typeface="Times New Roman"/>
            </a:endParaRPr>
          </a:p>
          <a:p>
            <a:pPr lvl="1" algn="just">
              <a:lnSpc>
                <a:spcPct val="150000"/>
              </a:lnSpc>
              <a:spcBef>
                <a:spcPts val="600"/>
              </a:spcBef>
            </a:pPr>
            <a:r>
              <a:rPr lang="en-US" dirty="0" err="1">
                <a:latin typeface="Times New Roman"/>
                <a:cs typeface="Times New Roman"/>
              </a:rPr>
              <a:t>Trước</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sau</a:t>
            </a:r>
            <a:r>
              <a:rPr lang="en-US" dirty="0">
                <a:latin typeface="Times New Roman"/>
                <a:cs typeface="Times New Roman"/>
              </a:rPr>
              <a:t> </a:t>
            </a:r>
            <a:r>
              <a:rPr lang="en-US" dirty="0" err="1">
                <a:latin typeface="Times New Roman"/>
                <a:cs typeface="Times New Roman"/>
              </a:rPr>
              <a:t>khi</a:t>
            </a:r>
            <a:r>
              <a:rPr lang="en-US" dirty="0">
                <a:latin typeface="Times New Roman"/>
                <a:cs typeface="Times New Roman"/>
              </a:rPr>
              <a:t> </a:t>
            </a:r>
            <a:r>
              <a:rPr lang="en-US" dirty="0" err="1">
                <a:latin typeface="Times New Roman"/>
                <a:cs typeface="Times New Roman"/>
              </a:rPr>
              <a:t>hoạt</a:t>
            </a:r>
            <a:r>
              <a:rPr lang="en-US" dirty="0">
                <a:latin typeface="Times New Roman"/>
                <a:cs typeface="Times New Roman"/>
              </a:rPr>
              <a:t> </a:t>
            </a:r>
            <a:r>
              <a:rPr lang="en-US" dirty="0" err="1">
                <a:latin typeface="Times New Roman"/>
                <a:cs typeface="Times New Roman"/>
              </a:rPr>
              <a:t>động</a:t>
            </a:r>
            <a:r>
              <a:rPr lang="en-US" dirty="0">
                <a:latin typeface="Times New Roman"/>
                <a:cs typeface="Times New Roman"/>
              </a:rPr>
              <a:t> </a:t>
            </a:r>
            <a:r>
              <a:rPr lang="en-US" dirty="0" err="1">
                <a:latin typeface="Times New Roman"/>
                <a:cs typeface="Times New Roman"/>
              </a:rPr>
              <a:t>thể</a:t>
            </a:r>
            <a:r>
              <a:rPr lang="en-US" dirty="0">
                <a:latin typeface="Times New Roman"/>
                <a:cs typeface="Times New Roman"/>
              </a:rPr>
              <a:t> </a:t>
            </a:r>
            <a:r>
              <a:rPr lang="en-US" dirty="0" err="1">
                <a:latin typeface="Times New Roman"/>
                <a:cs typeface="Times New Roman"/>
              </a:rPr>
              <a:t>chất</a:t>
            </a:r>
            <a:endParaRPr lang="en-US" dirty="0">
              <a:latin typeface="Times New Roman"/>
              <a:cs typeface="Times New Roman"/>
            </a:endParaRPr>
          </a:p>
          <a:p>
            <a:pPr lvl="1" algn="just">
              <a:lnSpc>
                <a:spcPct val="150000"/>
              </a:lnSpc>
              <a:spcBef>
                <a:spcPts val="600"/>
              </a:spcBef>
            </a:pPr>
            <a:r>
              <a:rPr lang="en-US" dirty="0" err="1">
                <a:latin typeface="Times New Roman"/>
                <a:cs typeface="Times New Roman"/>
              </a:rPr>
              <a:t>Khi</a:t>
            </a:r>
            <a:r>
              <a:rPr lang="en-US" dirty="0">
                <a:latin typeface="Times New Roman"/>
                <a:cs typeface="Times New Roman"/>
              </a:rPr>
              <a:t> </a:t>
            </a:r>
            <a:r>
              <a:rPr lang="en-US" dirty="0" err="1">
                <a:latin typeface="Times New Roman"/>
                <a:cs typeface="Times New Roman"/>
              </a:rPr>
              <a:t>nghi</a:t>
            </a:r>
            <a:r>
              <a:rPr lang="en-US" dirty="0">
                <a:latin typeface="Times New Roman"/>
                <a:cs typeface="Times New Roman"/>
              </a:rPr>
              <a:t> </a:t>
            </a:r>
            <a:r>
              <a:rPr lang="en-US" dirty="0" err="1">
                <a:latin typeface="Times New Roman"/>
                <a:cs typeface="Times New Roman"/>
              </a:rPr>
              <a:t>ngờ</a:t>
            </a:r>
            <a:r>
              <a:rPr lang="en-US" dirty="0">
                <a:latin typeface="Times New Roman"/>
                <a:cs typeface="Times New Roman"/>
              </a:rPr>
              <a:t> </a:t>
            </a:r>
            <a:r>
              <a:rPr lang="en-US" dirty="0" err="1">
                <a:latin typeface="Times New Roman"/>
                <a:cs typeface="Times New Roman"/>
              </a:rPr>
              <a:t>hạ</a:t>
            </a:r>
            <a:r>
              <a:rPr lang="en-US" dirty="0">
                <a:latin typeface="Times New Roman"/>
                <a:cs typeface="Times New Roman"/>
              </a:rPr>
              <a:t> </a:t>
            </a:r>
            <a:r>
              <a:rPr lang="en-US" dirty="0" err="1">
                <a:latin typeface="Times New Roman"/>
                <a:cs typeface="Times New Roman"/>
              </a:rPr>
              <a:t>đường</a:t>
            </a:r>
            <a:r>
              <a:rPr lang="en-US" dirty="0">
                <a:latin typeface="Times New Roman"/>
                <a:cs typeface="Times New Roman"/>
              </a:rPr>
              <a:t> </a:t>
            </a:r>
            <a:r>
              <a:rPr lang="en-US" dirty="0" err="1">
                <a:latin typeface="Times New Roman"/>
                <a:cs typeface="Times New Roman"/>
              </a:rPr>
              <a:t>máu</a:t>
            </a:r>
            <a:endParaRPr lang="en-US" dirty="0">
              <a:latin typeface="Times New Roman"/>
              <a:cs typeface="Times New Roman"/>
            </a:endParaRPr>
          </a:p>
          <a:p>
            <a:pPr lvl="1" algn="just">
              <a:lnSpc>
                <a:spcPct val="150000"/>
              </a:lnSpc>
              <a:spcBef>
                <a:spcPts val="600"/>
              </a:spcBef>
            </a:pPr>
            <a:r>
              <a:rPr lang="en-US" dirty="0" err="1">
                <a:latin typeface="Times New Roman"/>
                <a:cs typeface="Times New Roman"/>
              </a:rPr>
              <a:t>Truyền</a:t>
            </a:r>
            <a:r>
              <a:rPr lang="en-US" dirty="0">
                <a:latin typeface="Times New Roman"/>
                <a:cs typeface="Times New Roman"/>
              </a:rPr>
              <a:t> insulin: </a:t>
            </a:r>
            <a:r>
              <a:rPr lang="en-US" dirty="0" err="1">
                <a:latin typeface="Times New Roman"/>
                <a:cs typeface="Times New Roman"/>
              </a:rPr>
              <a:t>mỗi</a:t>
            </a:r>
            <a:r>
              <a:rPr lang="en-US" dirty="0">
                <a:latin typeface="Times New Roman"/>
                <a:cs typeface="Times New Roman"/>
              </a:rPr>
              <a:t> 30 </a:t>
            </a:r>
            <a:r>
              <a:rPr lang="en-US" dirty="0" err="1">
                <a:latin typeface="Times New Roman"/>
                <a:cs typeface="Times New Roman"/>
              </a:rPr>
              <a:t>phút</a:t>
            </a:r>
            <a:r>
              <a:rPr lang="en-US" dirty="0">
                <a:latin typeface="Times New Roman"/>
                <a:cs typeface="Times New Roman"/>
              </a:rPr>
              <a:t>- 2h/ </a:t>
            </a:r>
            <a:r>
              <a:rPr lang="en-US" dirty="0" err="1">
                <a:latin typeface="Times New Roman"/>
                <a:cs typeface="Times New Roman"/>
              </a:rPr>
              <a:t>lần</a:t>
            </a:r>
            <a:endParaRPr lang="en-US" dirty="0">
              <a:latin typeface="Times New Roman"/>
              <a:cs typeface="Times New Roman"/>
            </a:endParaRPr>
          </a:p>
          <a:p>
            <a:pPr lvl="1" algn="just">
              <a:lnSpc>
                <a:spcPct val="150000"/>
              </a:lnSpc>
              <a:spcBef>
                <a:spcPts val="600"/>
              </a:spcBef>
            </a:pPr>
            <a:r>
              <a:rPr lang="en-US" dirty="0">
                <a:latin typeface="Times New Roman"/>
                <a:cs typeface="Times New Roman"/>
              </a:rPr>
              <a:t> </a:t>
            </a:r>
            <a:r>
              <a:rPr lang="en-US" dirty="0" err="1">
                <a:latin typeface="Times New Roman"/>
                <a:cs typeface="Times New Roman"/>
              </a:rPr>
              <a:t>Nhịn</a:t>
            </a:r>
            <a:r>
              <a:rPr lang="en-US" dirty="0">
                <a:latin typeface="Times New Roman"/>
                <a:cs typeface="Times New Roman"/>
              </a:rPr>
              <a:t> </a:t>
            </a:r>
            <a:r>
              <a:rPr lang="en-US" dirty="0" err="1">
                <a:latin typeface="Times New Roman"/>
                <a:cs typeface="Times New Roman"/>
              </a:rPr>
              <a:t>ăn</a:t>
            </a:r>
            <a:r>
              <a:rPr lang="en-US" dirty="0">
                <a:latin typeface="Times New Roman"/>
                <a:cs typeface="Times New Roman"/>
              </a:rPr>
              <a:t>: </a:t>
            </a:r>
            <a:r>
              <a:rPr lang="en-US" dirty="0" err="1">
                <a:latin typeface="Times New Roman"/>
                <a:cs typeface="Times New Roman"/>
              </a:rPr>
              <a:t>mỗi</a:t>
            </a:r>
            <a:r>
              <a:rPr lang="en-US" dirty="0">
                <a:latin typeface="Times New Roman"/>
                <a:cs typeface="Times New Roman"/>
              </a:rPr>
              <a:t> 4-6h/ </a:t>
            </a:r>
            <a:r>
              <a:rPr lang="en-US" dirty="0" err="1">
                <a:latin typeface="Times New Roman"/>
                <a:cs typeface="Times New Roman"/>
              </a:rPr>
              <a:t>lần</a:t>
            </a:r>
            <a:endParaRPr lang="en-US" dirty="0">
              <a:latin typeface="Times New Roman"/>
              <a:cs typeface="Times New Roman"/>
            </a:endParaRPr>
          </a:p>
        </p:txBody>
      </p:sp>
    </p:spTree>
    <p:extLst>
      <p:ext uri="{BB962C8B-B14F-4D97-AF65-F5344CB8AC3E}">
        <p14:creationId xmlns:p14="http://schemas.microsoft.com/office/powerpoint/2010/main" val="386135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796A-6E3F-194B-8C61-D600442C8C12}"/>
              </a:ext>
            </a:extLst>
          </p:cNvPr>
          <p:cNvSpPr>
            <a:spLocks noGrp="1"/>
          </p:cNvSpPr>
          <p:nvPr>
            <p:ph type="title"/>
          </p:nvPr>
        </p:nvSpPr>
        <p:spPr/>
        <p:txBody>
          <a:bodyPr/>
          <a:lstStyle/>
          <a:p>
            <a:endParaRPr lang="en-VN"/>
          </a:p>
        </p:txBody>
      </p:sp>
      <p:pic>
        <p:nvPicPr>
          <p:cNvPr id="4" name="Content Placeholder 3">
            <a:extLst>
              <a:ext uri="{FF2B5EF4-FFF2-40B4-BE49-F238E27FC236}">
                <a16:creationId xmlns:a16="http://schemas.microsoft.com/office/drawing/2014/main" id="{3533E35E-DE82-D74E-8AC9-EB37C2DEB6EC}"/>
              </a:ext>
            </a:extLst>
          </p:cNvPr>
          <p:cNvPicPr>
            <a:picLocks noGrp="1" noChangeAspect="1"/>
          </p:cNvPicPr>
          <p:nvPr>
            <p:ph idx="1"/>
          </p:nvPr>
        </p:nvPicPr>
        <p:blipFill>
          <a:blip r:embed="rId2"/>
          <a:stretch>
            <a:fillRect/>
          </a:stretch>
        </p:blipFill>
        <p:spPr>
          <a:xfrm>
            <a:off x="2057400" y="1276350"/>
            <a:ext cx="4648200" cy="3276599"/>
          </a:xfrm>
          <a:prstGeom prst="rect">
            <a:avLst/>
          </a:prstGeom>
        </p:spPr>
      </p:pic>
      <p:cxnSp>
        <p:nvCxnSpPr>
          <p:cNvPr id="5" name="Straight Arrow Connector 4">
            <a:extLst>
              <a:ext uri="{FF2B5EF4-FFF2-40B4-BE49-F238E27FC236}">
                <a16:creationId xmlns:a16="http://schemas.microsoft.com/office/drawing/2014/main" id="{8903368D-B6A7-5646-B96B-09BDF3ECA2F1}"/>
              </a:ext>
            </a:extLst>
          </p:cNvPr>
          <p:cNvCxnSpPr/>
          <p:nvPr/>
        </p:nvCxnSpPr>
        <p:spPr>
          <a:xfrm>
            <a:off x="6718935" y="7360285"/>
            <a:ext cx="0" cy="273050"/>
          </a:xfrm>
          <a:prstGeom prst="straightConnector1">
            <a:avLst/>
          </a:prstGeom>
          <a:ln w="25400">
            <a:headEnd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958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txBox="1">
            <a:spLocks/>
          </p:cNvSpPr>
          <p:nvPr/>
        </p:nvSpPr>
        <p:spPr bwMode="auto">
          <a:xfrm>
            <a:off x="1333500" y="1615678"/>
            <a:ext cx="6819900" cy="1718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742950" indent="-742950"/>
            <a:lvl2pPr/>
            <a:lvl3pPr/>
            <a:lvl4pPr/>
            <a:lvl5pPr/>
            <a:lvl6pPr/>
            <a:lvl7pPr/>
            <a:lvl8pPr/>
            <a:lvl9pPr/>
          </a:lstStyle>
          <a:p>
            <a:pPr marL="0" indent="0" algn="ctr" eaLnBrk="0" hangingPunct="0"/>
            <a:r>
              <a:rPr lang="en-US" sz="3600" dirty="0" err="1">
                <a:solidFill>
                  <a:schemeClr val="accent6"/>
                </a:solidFill>
                <a:latin typeface="Times New Roman" panose="02020603050405020304" pitchFamily="18" charset="0"/>
                <a:cs typeface="Times New Roman" panose="02020603050405020304" pitchFamily="18" charset="0"/>
              </a:rPr>
              <a:t>Các</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phác</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đồ</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kiểm</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soát</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đường</a:t>
            </a:r>
            <a:r>
              <a:rPr lang="en-US" sz="3600" dirty="0">
                <a:solidFill>
                  <a:schemeClr val="accent6"/>
                </a:solidFill>
                <a:latin typeface="Times New Roman" panose="02020603050405020304" pitchFamily="18" charset="0"/>
                <a:cs typeface="Times New Roman" panose="02020603050405020304" pitchFamily="18" charset="0"/>
              </a:rPr>
              <a:t> </a:t>
            </a:r>
            <a:r>
              <a:rPr lang="en-US" sz="3600" dirty="0" err="1">
                <a:solidFill>
                  <a:schemeClr val="accent6"/>
                </a:solidFill>
                <a:latin typeface="Times New Roman" panose="02020603050405020304" pitchFamily="18" charset="0"/>
                <a:cs typeface="Times New Roman" panose="02020603050405020304" pitchFamily="18" charset="0"/>
              </a:rPr>
              <a:t>máu</a:t>
            </a:r>
            <a:r>
              <a:rPr lang="en-US" sz="3600" dirty="0">
                <a:solidFill>
                  <a:schemeClr val="accent6"/>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9504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67A-9239-4A47-8B63-5D2083FDA916}"/>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endParaRPr lang="en-VN" dirty="0"/>
          </a:p>
        </p:txBody>
      </p:sp>
      <p:sp>
        <p:nvSpPr>
          <p:cNvPr id="3" name="Content Placeholder 2">
            <a:extLst>
              <a:ext uri="{FF2B5EF4-FFF2-40B4-BE49-F238E27FC236}">
                <a16:creationId xmlns:a16="http://schemas.microsoft.com/office/drawing/2014/main" id="{3AE84404-71F8-7B4C-8E40-142AE035DBAC}"/>
              </a:ext>
            </a:extLst>
          </p:cNvPr>
          <p:cNvSpPr>
            <a:spLocks noGrp="1"/>
          </p:cNvSpPr>
          <p:nvPr>
            <p:ph idx="1"/>
          </p:nvPr>
        </p:nvSpPr>
        <p:spPr/>
        <p:txBody>
          <a:bodyPr/>
          <a:lstStyle/>
          <a:p>
            <a:r>
              <a:rPr lang="en-VN" dirty="0"/>
              <a:t>Dựa vào kết quả đường máu</a:t>
            </a:r>
          </a:p>
          <a:p>
            <a:pPr lvl="1"/>
            <a:r>
              <a:rPr lang="en-VN" dirty="0"/>
              <a:t>Glucose máu &lt;= 3.9 mmol/l → phác đồ hạ đường huyết </a:t>
            </a:r>
          </a:p>
        </p:txBody>
      </p:sp>
    </p:spTree>
    <p:extLst>
      <p:ext uri="{BB962C8B-B14F-4D97-AF65-F5344CB8AC3E}">
        <p14:creationId xmlns:p14="http://schemas.microsoft.com/office/powerpoint/2010/main" val="344766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AC24-1407-B94A-8E15-6C6FB2F37DA3}"/>
              </a:ext>
            </a:extLst>
          </p:cNvPr>
          <p:cNvSpPr>
            <a:spLocks noGrp="1"/>
          </p:cNvSpPr>
          <p:nvPr>
            <p:ph type="title"/>
          </p:nvPr>
        </p:nvSpPr>
        <p:spPr/>
        <p:txBody>
          <a:bodyPr/>
          <a:lstStyle/>
          <a:p>
            <a:r>
              <a:rPr lang="en-VN" dirty="0"/>
              <a:t>Ca lâm sàng hạ đường huyết</a:t>
            </a:r>
          </a:p>
        </p:txBody>
      </p:sp>
      <p:sp>
        <p:nvSpPr>
          <p:cNvPr id="3" name="Content Placeholder 2">
            <a:extLst>
              <a:ext uri="{FF2B5EF4-FFF2-40B4-BE49-F238E27FC236}">
                <a16:creationId xmlns:a16="http://schemas.microsoft.com/office/drawing/2014/main" id="{EDE919BB-3E38-C940-9170-0858750FC80E}"/>
              </a:ext>
            </a:extLst>
          </p:cNvPr>
          <p:cNvSpPr>
            <a:spLocks noGrp="1"/>
          </p:cNvSpPr>
          <p:nvPr>
            <p:ph idx="1"/>
          </p:nvPr>
        </p:nvSpPr>
        <p:spPr/>
        <p:txBody>
          <a:bodyPr>
            <a:normAutofit fontScale="92500" lnSpcReduction="10000"/>
          </a:bodyPr>
          <a:lstStyle/>
          <a:p>
            <a:r>
              <a:rPr lang="en-VN" sz="2600" dirty="0">
                <a:latin typeface="Arial" panose="020B0604020202020204" pitchFamily="34" charset="0"/>
                <a:cs typeface="Arial" panose="020B0604020202020204" pitchFamily="34" charset="0"/>
              </a:rPr>
              <a:t>Bn nam, 60t, Tiền sử mắc ĐTĐ- xơ gan. Nhập viện vì viêm gan do rượu. Xét nghiệm đường máu 2.0 mmol/l. Xử trí?</a:t>
            </a:r>
          </a:p>
          <a:p>
            <a:r>
              <a:rPr lang="en-VN" sz="2600" dirty="0">
                <a:latin typeface="Arial" panose="020B0604020202020204" pitchFamily="34" charset="0"/>
                <a:cs typeface="Arial" panose="020B0604020202020204" pitchFamily="34" charset="0"/>
              </a:rPr>
              <a:t>Trường hợp BN tỉnh, ăn uống đường miệng ( quy luật 15)</a:t>
            </a:r>
          </a:p>
          <a:p>
            <a:pPr lvl="1"/>
            <a:r>
              <a:rPr lang="en-US" sz="2200" dirty="0">
                <a:latin typeface="Arial" panose="020B0604020202020204" pitchFamily="34" charset="0"/>
                <a:cs typeface="Arial" panose="020B0604020202020204" pitchFamily="34" charset="0"/>
              </a:rPr>
              <a:t>Cho </a:t>
            </a:r>
            <a:r>
              <a:rPr lang="en-US" sz="2200" dirty="0" err="1">
                <a:latin typeface="Arial" panose="020B0604020202020204" pitchFamily="34" charset="0"/>
                <a:cs typeface="Arial" panose="020B0604020202020204" pitchFamily="34" charset="0"/>
              </a:rPr>
              <a:t>người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bệnh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ăn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uống</a:t>
            </a:r>
            <a:r>
              <a:rPr lang="en-US" sz="2200" dirty="0">
                <a:latin typeface="Arial" panose="020B0604020202020204" pitchFamily="34" charset="0"/>
                <a:cs typeface="Arial" panose="020B0604020202020204" pitchFamily="34" charset="0"/>
              </a:rPr>
              <a:t> 15g carbohydrate</a:t>
            </a:r>
            <a:endParaRPr lang="en-VN"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Kiểm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lại</a:t>
            </a:r>
            <a:r>
              <a:rPr lang="en-US" sz="2200" dirty="0">
                <a:latin typeface="Arial" panose="020B0604020202020204" pitchFamily="34" charset="0"/>
                <a:cs typeface="Arial" panose="020B0604020202020204" pitchFamily="34" charset="0"/>
              </a:rPr>
              <a:t> glucose </a:t>
            </a:r>
            <a:r>
              <a:rPr lang="en-US" sz="2200" dirty="0" err="1">
                <a:latin typeface="Arial" panose="020B0604020202020204" pitchFamily="34" charset="0"/>
                <a:cs typeface="Arial" panose="020B0604020202020204" pitchFamily="34" charset="0"/>
              </a:rPr>
              <a:t>máu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sau</a:t>
            </a:r>
            <a:r>
              <a:rPr lang="en-US" sz="2200" dirty="0">
                <a:latin typeface="Arial" panose="020B0604020202020204" pitchFamily="34" charset="0"/>
                <a:cs typeface="Arial" panose="020B0604020202020204" pitchFamily="34" charset="0"/>
              </a:rPr>
              <a:t> 15 </a:t>
            </a:r>
            <a:r>
              <a:rPr lang="en-US" sz="2200" dirty="0" err="1">
                <a:latin typeface="Arial" panose="020B0604020202020204" pitchFamily="34" charset="0"/>
                <a:cs typeface="Arial" panose="020B0604020202020204" pitchFamily="34" charset="0"/>
              </a:rPr>
              <a:t>phút</a:t>
            </a:r>
            <a:endParaRPr lang="en-VN"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Nhắc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lại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bước</a:t>
            </a:r>
            <a:r>
              <a:rPr lang="en-US" sz="2200" dirty="0">
                <a:latin typeface="Arial" panose="020B0604020202020204" pitchFamily="34" charset="0"/>
                <a:cs typeface="Arial" panose="020B0604020202020204" pitchFamily="34" charset="0"/>
              </a:rPr>
              <a:t> a </a:t>
            </a:r>
            <a:r>
              <a:rPr lang="en-US" sz="2200" dirty="0" err="1">
                <a:latin typeface="Arial" panose="020B0604020202020204" pitchFamily="34" charset="0"/>
                <a:cs typeface="Arial" panose="020B0604020202020204" pitchFamily="34" charset="0"/>
              </a:rPr>
              <a:t>và</a:t>
            </a:r>
            <a:r>
              <a:rPr lang="en-US" sz="2200" dirty="0">
                <a:latin typeface="Arial" panose="020B0604020202020204" pitchFamily="34" charset="0"/>
                <a:cs typeface="Arial" panose="020B0604020202020204" pitchFamily="34" charset="0"/>
              </a:rPr>
              <a:t> b </a:t>
            </a:r>
            <a:r>
              <a:rPr lang="en-US" sz="2200" dirty="0" err="1">
                <a:latin typeface="Arial" panose="020B0604020202020204" pitchFamily="34" charset="0"/>
                <a:cs typeface="Arial" panose="020B0604020202020204" pitchFamily="34" charset="0"/>
              </a:rPr>
              <a:t>mỗi</a:t>
            </a:r>
            <a:r>
              <a:rPr lang="en-US" sz="2200" dirty="0">
                <a:latin typeface="Arial" panose="020B0604020202020204" pitchFamily="34" charset="0"/>
                <a:cs typeface="Arial" panose="020B0604020202020204" pitchFamily="34" charset="0"/>
              </a:rPr>
              <a:t> 15 </a:t>
            </a:r>
            <a:r>
              <a:rPr lang="en-US" sz="2200" dirty="0" err="1">
                <a:latin typeface="Arial" panose="020B0604020202020204" pitchFamily="34" charset="0"/>
                <a:cs typeface="Arial" panose="020B0604020202020204" pitchFamily="34" charset="0"/>
              </a:rPr>
              <a:t>phút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đến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khi</a:t>
            </a:r>
            <a:r>
              <a:rPr lang="en-US" sz="2200" dirty="0">
                <a:latin typeface="Arial" panose="020B0604020202020204" pitchFamily="34" charset="0"/>
                <a:cs typeface="Arial" panose="020B0604020202020204" pitchFamily="34" charset="0"/>
              </a:rPr>
              <a:t> glucose </a:t>
            </a:r>
            <a:r>
              <a:rPr lang="en-US" sz="2200" dirty="0" err="1">
                <a:latin typeface="Arial" panose="020B0604020202020204" pitchFamily="34" charset="0"/>
                <a:cs typeface="Arial" panose="020B0604020202020204" pitchFamily="34" charset="0"/>
              </a:rPr>
              <a:t>máu</a:t>
            </a:r>
            <a:r>
              <a:rPr lang="en-US" sz="2200" dirty="0">
                <a:latin typeface="Arial" panose="020B0604020202020204" pitchFamily="34" charset="0"/>
                <a:cs typeface="Arial" panose="020B0604020202020204" pitchFamily="34" charset="0"/>
              </a:rPr>
              <a:t> &gt; 3.9 mmol/l</a:t>
            </a:r>
          </a:p>
          <a:p>
            <a:pPr lvl="1"/>
            <a:r>
              <a:rPr lang="en-US" sz="2200" dirty="0" err="1">
                <a:latin typeface="Arial" panose="020B0604020202020204" pitchFamily="34" charset="0"/>
                <a:cs typeface="Arial" panose="020B0604020202020204" pitchFamily="34" charset="0"/>
              </a:rPr>
              <a:t>Nếu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nồng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a:t>
            </a:r>
            <a:r>
              <a:rPr lang="en-US" sz="2200" dirty="0">
                <a:latin typeface="Arial" panose="020B0604020202020204" pitchFamily="34" charset="0"/>
                <a:cs typeface="Arial" panose="020B0604020202020204" pitchFamily="34" charset="0"/>
              </a:rPr>
              <a:t> glucose </a:t>
            </a:r>
            <a:r>
              <a:rPr lang="en-US" sz="2200" dirty="0" err="1">
                <a:latin typeface="Arial" panose="020B0604020202020204" pitchFamily="34" charset="0"/>
                <a:cs typeface="Arial" panose="020B0604020202020204" pitchFamily="34" charset="0"/>
              </a:rPr>
              <a:t>máu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nằm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trong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mục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tiêu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trị</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bữa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ăn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tiếp</a:t>
            </a:r>
            <a:r>
              <a:rPr lang="en-US" sz="2200" dirty="0">
                <a:latin typeface="Arial" panose="020B0604020202020204" pitchFamily="34" charset="0"/>
                <a:cs typeface="Arial" panose="020B0604020202020204" pitchFamily="34" charset="0"/>
              </a:rPr>
              <a:t> &gt; 2h, </a:t>
            </a:r>
            <a:r>
              <a:rPr lang="en-US" sz="2200" dirty="0" err="1">
                <a:latin typeface="Arial" panose="020B0604020202020204" pitchFamily="34" charset="0"/>
                <a:cs typeface="Arial" panose="020B0604020202020204" pitchFamily="34" charset="0"/>
              </a:rPr>
              <a:t>bổ</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xung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thêm</a:t>
            </a:r>
            <a:r>
              <a:rPr lang="en-US" sz="2200" dirty="0">
                <a:latin typeface="Arial" panose="020B0604020202020204" pitchFamily="34" charset="0"/>
                <a:cs typeface="Arial" panose="020B0604020202020204" pitchFamily="34" charset="0"/>
              </a:rPr>
              <a:t> 1 </a:t>
            </a:r>
            <a:r>
              <a:rPr lang="en-US" sz="2200" dirty="0" err="1">
                <a:latin typeface="Arial" panose="020B0604020202020204" pitchFamily="34" charset="0"/>
                <a:cs typeface="Arial" panose="020B0604020202020204" pitchFamily="34" charset="0"/>
              </a:rPr>
              <a:t>bữa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ăn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phụ</a:t>
            </a:r>
            <a:r>
              <a:rPr lang="en-US" sz="2200" dirty="0">
                <a:latin typeface="Arial" panose="020B0604020202020204" pitchFamily="34" charset="0"/>
                <a:cs typeface="Arial" panose="020B0604020202020204" pitchFamily="34" charset="0"/>
              </a:rPr>
              <a:t> ( 30g carbohydrate</a:t>
            </a:r>
            <a:r>
              <a:rPr lang="en-VN"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77899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AC24-1407-B94A-8E15-6C6FB2F37DA3}"/>
              </a:ext>
            </a:extLst>
          </p:cNvPr>
          <p:cNvSpPr>
            <a:spLocks noGrp="1"/>
          </p:cNvSpPr>
          <p:nvPr>
            <p:ph type="title"/>
          </p:nvPr>
        </p:nvSpPr>
        <p:spPr/>
        <p:txBody>
          <a:bodyPr/>
          <a:lstStyle/>
          <a:p>
            <a:r>
              <a:rPr lang="en-VN" dirty="0"/>
              <a:t>Ca lâm sàng hạ đường huyết</a:t>
            </a:r>
          </a:p>
        </p:txBody>
      </p:sp>
      <p:sp>
        <p:nvSpPr>
          <p:cNvPr id="3" name="Content Placeholder 2">
            <a:extLst>
              <a:ext uri="{FF2B5EF4-FFF2-40B4-BE49-F238E27FC236}">
                <a16:creationId xmlns:a16="http://schemas.microsoft.com/office/drawing/2014/main" id="{EDE919BB-3E38-C940-9170-0858750FC80E}"/>
              </a:ext>
            </a:extLst>
          </p:cNvPr>
          <p:cNvSpPr>
            <a:spLocks noGrp="1"/>
          </p:cNvSpPr>
          <p:nvPr>
            <p:ph idx="1"/>
          </p:nvPr>
        </p:nvSpPr>
        <p:spPr/>
        <p:txBody>
          <a:bodyPr>
            <a:normAutofit lnSpcReduction="10000"/>
          </a:bodyPr>
          <a:lstStyle/>
          <a:p>
            <a:r>
              <a:rPr lang="en-VN" sz="2600" dirty="0">
                <a:latin typeface="Arial" panose="020B0604020202020204" pitchFamily="34" charset="0"/>
                <a:cs typeface="Arial" panose="020B0604020202020204" pitchFamily="34" charset="0"/>
              </a:rPr>
              <a:t>Bn nam, 60t, Tiền sử mắc ĐTĐ- xơ gan. Nhập viện vì viêm gan do rượu. Xét nghiệm đường máu 2.0 mmol/l. Xử trí?</a:t>
            </a:r>
          </a:p>
          <a:p>
            <a:r>
              <a:rPr lang="en-VN" sz="2600" dirty="0">
                <a:latin typeface="Arial" panose="020B0604020202020204" pitchFamily="34" charset="0"/>
                <a:cs typeface="Arial" panose="020B0604020202020204" pitchFamily="34" charset="0"/>
              </a:rPr>
              <a:t>Trường hợp BN hôn mê, không ăn uống đường miệng</a:t>
            </a:r>
          </a:p>
          <a:p>
            <a:pPr lvl="1"/>
            <a:r>
              <a:rPr lang="en-US" sz="2200" dirty="0" err="1">
                <a:latin typeface="Arial" panose="020B0604020202020204" pitchFamily="34" charset="0"/>
                <a:cs typeface="Arial" panose="020B0604020202020204" pitchFamily="34" charset="0"/>
              </a:rPr>
              <a:t>Truyền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tĩnh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mạch</a:t>
            </a:r>
            <a:r>
              <a:rPr lang="en-US" sz="2200" dirty="0">
                <a:latin typeface="Arial" panose="020B0604020202020204" pitchFamily="34" charset="0"/>
                <a:cs typeface="Arial" panose="020B0604020202020204" pitchFamily="34" charset="0"/>
              </a:rPr>
              <a:t> 100mg glucose 20% </a:t>
            </a:r>
            <a:r>
              <a:rPr lang="en-US" sz="2200" dirty="0" err="1">
                <a:latin typeface="Arial" panose="020B0604020202020204" pitchFamily="34" charset="0"/>
                <a:cs typeface="Arial" panose="020B0604020202020204" pitchFamily="34" charset="0"/>
              </a:rPr>
              <a:t>trong</a:t>
            </a:r>
            <a:r>
              <a:rPr lang="en-US" sz="2200" dirty="0">
                <a:latin typeface="Arial" panose="020B0604020202020204" pitchFamily="34" charset="0"/>
                <a:cs typeface="Arial" panose="020B0604020202020204" pitchFamily="34" charset="0"/>
              </a:rPr>
              <a:t> 3 </a:t>
            </a:r>
            <a:r>
              <a:rPr lang="en-US" sz="2200" dirty="0" err="1">
                <a:latin typeface="Arial" panose="020B0604020202020204" pitchFamily="34" charset="0"/>
                <a:cs typeface="Arial" panose="020B0604020202020204" pitchFamily="34" charset="0"/>
              </a:rPr>
              <a:t>phút</a:t>
            </a:r>
            <a:endParaRPr lang="en-VN"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Duy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trì</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truyền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tĩnh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mạch</a:t>
            </a:r>
            <a:r>
              <a:rPr lang="en-US" sz="2200" dirty="0">
                <a:latin typeface="Arial" panose="020B0604020202020204" pitchFamily="34" charset="0"/>
                <a:cs typeface="Arial" panose="020B0604020202020204" pitchFamily="34" charset="0"/>
              </a:rPr>
              <a:t> glucose 5 - 10g/h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đến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người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bệnh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tỉnh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ăn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uống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trở</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lại</a:t>
            </a:r>
            <a:endParaRPr lang="en-VN"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Chuyển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bệnh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nhân</a:t>
            </a:r>
            <a:r>
              <a:rPr lang="en-US" sz="2200" dirty="0">
                <a:latin typeface="Arial" panose="020B0604020202020204" pitchFamily="34" charset="0"/>
                <a:cs typeface="Arial" panose="020B0604020202020204" pitchFamily="34" charset="0"/>
              </a:rPr>
              <a:t> sang </a:t>
            </a:r>
            <a:r>
              <a:rPr lang="en-US" sz="2200" dirty="0" err="1">
                <a:latin typeface="Arial" panose="020B0604020202020204" pitchFamily="34" charset="0"/>
                <a:cs typeface="Arial" panose="020B0604020202020204" pitchFamily="34" charset="0"/>
              </a:rPr>
              <a:t>tư</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thế</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nằm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nghiêng</a:t>
            </a:r>
            <a:r>
              <a:rPr lang="en-US" sz="2200" dirty="0">
                <a:latin typeface="Arial" panose="020B0604020202020204" pitchFamily="34" charset="0"/>
                <a:cs typeface="Arial" panose="020B0604020202020204" pitchFamily="34" charset="0"/>
              </a:rPr>
              <a:t> an </a:t>
            </a:r>
            <a:r>
              <a:rPr lang="en-US" sz="2200" dirty="0" err="1">
                <a:latin typeface="Arial" panose="020B0604020202020204" pitchFamily="34" charset="0"/>
                <a:cs typeface="Arial" panose="020B0604020202020204" pitchFamily="34" charset="0"/>
              </a:rPr>
              <a:t>toàn</a:t>
            </a:r>
            <a:endParaRPr lang="en-VN"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Kiểm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lại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máu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sau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mỗi</a:t>
            </a:r>
            <a:r>
              <a:rPr lang="en-US" sz="2200" dirty="0">
                <a:latin typeface="Arial" panose="020B0604020202020204" pitchFamily="34" charset="0"/>
                <a:cs typeface="Arial" panose="020B0604020202020204" pitchFamily="34" charset="0"/>
              </a:rPr>
              <a:t> 15 </a:t>
            </a:r>
            <a:r>
              <a:rPr lang="en-US" sz="2200" dirty="0" err="1">
                <a:latin typeface="Arial" panose="020B0604020202020204" pitchFamily="34" charset="0"/>
                <a:cs typeface="Arial" panose="020B0604020202020204" pitchFamily="34" charset="0"/>
              </a:rPr>
              <a:t>phút</a:t>
            </a:r>
            <a:endParaRPr lang="en-V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43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67A-9239-4A47-8B63-5D2083FDA916}"/>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endParaRPr lang="en-VN" dirty="0"/>
          </a:p>
        </p:txBody>
      </p:sp>
      <p:sp>
        <p:nvSpPr>
          <p:cNvPr id="3" name="Content Placeholder 2">
            <a:extLst>
              <a:ext uri="{FF2B5EF4-FFF2-40B4-BE49-F238E27FC236}">
                <a16:creationId xmlns:a16="http://schemas.microsoft.com/office/drawing/2014/main" id="{3AE84404-71F8-7B4C-8E40-142AE035DBAC}"/>
              </a:ext>
            </a:extLst>
          </p:cNvPr>
          <p:cNvSpPr>
            <a:spLocks noGrp="1"/>
          </p:cNvSpPr>
          <p:nvPr>
            <p:ph idx="1"/>
          </p:nvPr>
        </p:nvSpPr>
        <p:spPr/>
        <p:txBody>
          <a:bodyPr/>
          <a:lstStyle/>
          <a:p>
            <a:r>
              <a:rPr lang="en-VN" dirty="0"/>
              <a:t>Dựa vào kết quả đường máu</a:t>
            </a:r>
          </a:p>
          <a:p>
            <a:pPr lvl="1"/>
            <a:r>
              <a:rPr lang="en-VN" dirty="0"/>
              <a:t>Glucose máu &lt;= 3.9 mmol/l → phác đồ hạ đường huyết </a:t>
            </a:r>
          </a:p>
          <a:p>
            <a:pPr lvl="1"/>
            <a:r>
              <a:rPr lang="en-VN" dirty="0"/>
              <a:t>Glucose &gt;= 14 mmol/l → xử trí phác đồ tăng đường huyết cấp tính</a:t>
            </a:r>
          </a:p>
        </p:txBody>
      </p:sp>
    </p:spTree>
    <p:extLst>
      <p:ext uri="{BB962C8B-B14F-4D97-AF65-F5344CB8AC3E}">
        <p14:creationId xmlns:p14="http://schemas.microsoft.com/office/powerpoint/2010/main" val="130309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AC24-1407-B94A-8E15-6C6FB2F37DA3}"/>
              </a:ext>
            </a:extLst>
          </p:cNvPr>
          <p:cNvSpPr>
            <a:spLocks noGrp="1"/>
          </p:cNvSpPr>
          <p:nvPr>
            <p:ph type="title"/>
          </p:nvPr>
        </p:nvSpPr>
        <p:spPr/>
        <p:txBody>
          <a:bodyPr/>
          <a:lstStyle/>
          <a:p>
            <a:r>
              <a:rPr lang="en-VN" dirty="0"/>
              <a:t>Ca lâm sàng TALTT &amp; Toan ceton</a:t>
            </a:r>
          </a:p>
        </p:txBody>
      </p:sp>
      <p:sp>
        <p:nvSpPr>
          <p:cNvPr id="3" name="Content Placeholder 2">
            <a:extLst>
              <a:ext uri="{FF2B5EF4-FFF2-40B4-BE49-F238E27FC236}">
                <a16:creationId xmlns:a16="http://schemas.microsoft.com/office/drawing/2014/main" id="{EDE919BB-3E38-C940-9170-0858750FC80E}"/>
              </a:ext>
            </a:extLst>
          </p:cNvPr>
          <p:cNvSpPr>
            <a:spLocks noGrp="1"/>
          </p:cNvSpPr>
          <p:nvPr>
            <p:ph idx="1"/>
          </p:nvPr>
        </p:nvSpPr>
        <p:spPr/>
        <p:txBody>
          <a:bodyPr>
            <a:normAutofit/>
          </a:bodyPr>
          <a:lstStyle/>
          <a:p>
            <a:r>
              <a:rPr lang="en-VN" sz="2600" dirty="0">
                <a:latin typeface="Arial" panose="020B0604020202020204" pitchFamily="34" charset="0"/>
                <a:cs typeface="Arial" panose="020B0604020202020204" pitchFamily="34" charset="0"/>
              </a:rPr>
              <a:t>Bn nam, 60t, Tiền sử mắc ĐTĐ. Nhập viện vì mệt mỏi khát nước tiểu nhiều sụt cân, glucose 40 mmol/l. Xử trí?</a:t>
            </a:r>
          </a:p>
          <a:p>
            <a:r>
              <a:rPr lang="en-VN" sz="2600" dirty="0">
                <a:latin typeface="Arial" panose="020B0604020202020204" pitchFamily="34" charset="0"/>
                <a:cs typeface="Arial" panose="020B0604020202020204" pitchFamily="34" charset="0"/>
              </a:rPr>
              <a:t>Tính áp lực thẩm máu</a:t>
            </a:r>
          </a:p>
          <a:p>
            <a:pPr lvl="1"/>
            <a:r>
              <a:rPr lang="en-VN" sz="2200" dirty="0">
                <a:latin typeface="Arial" panose="020B0604020202020204" pitchFamily="34" charset="0"/>
                <a:cs typeface="Arial" panose="020B0604020202020204" pitchFamily="34" charset="0"/>
              </a:rPr>
              <a:t>2 ( Na+K) + glucose máu . ALTT &lt;= 320: tăng, &lt; 320: bình thường</a:t>
            </a:r>
          </a:p>
          <a:p>
            <a:r>
              <a:rPr lang="en-VN" sz="2600" dirty="0">
                <a:latin typeface="Arial" panose="020B0604020202020204" pitchFamily="34" charset="0"/>
                <a:cs typeface="Arial" panose="020B0604020202020204" pitchFamily="34" charset="0"/>
              </a:rPr>
              <a:t>Khí máu: </a:t>
            </a:r>
          </a:p>
        </p:txBody>
      </p:sp>
    </p:spTree>
    <p:extLst>
      <p:ext uri="{BB962C8B-B14F-4D97-AF65-F5344CB8AC3E}">
        <p14:creationId xmlns:p14="http://schemas.microsoft.com/office/powerpoint/2010/main" val="859289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500EAB-49F2-3F49-8605-617D44A9460B}"/>
              </a:ext>
            </a:extLst>
          </p:cNvPr>
          <p:cNvPicPr>
            <a:picLocks noGrp="1" noChangeAspect="1"/>
          </p:cNvPicPr>
          <p:nvPr>
            <p:ph idx="1"/>
          </p:nvPr>
        </p:nvPicPr>
        <p:blipFill>
          <a:blip r:embed="rId2"/>
          <a:stretch>
            <a:fillRect/>
          </a:stretch>
        </p:blipFill>
        <p:spPr>
          <a:xfrm>
            <a:off x="90488" y="869559"/>
            <a:ext cx="8963025" cy="3155144"/>
          </a:xfrm>
          <a:prstGeom prst="rect">
            <a:avLst/>
          </a:prstGeom>
          <a:noFill/>
        </p:spPr>
      </p:pic>
    </p:spTree>
    <p:extLst>
      <p:ext uri="{BB962C8B-B14F-4D97-AF65-F5344CB8AC3E}">
        <p14:creationId xmlns:p14="http://schemas.microsoft.com/office/powerpoint/2010/main" val="316995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AEFAD4-30F2-C448-BE03-7B38239F2016}"/>
              </a:ext>
            </a:extLst>
          </p:cNvPr>
          <p:cNvPicPr>
            <a:picLocks noChangeAspect="1"/>
          </p:cNvPicPr>
          <p:nvPr/>
        </p:nvPicPr>
        <p:blipFill>
          <a:blip r:embed="rId2"/>
          <a:stretch>
            <a:fillRect/>
          </a:stretch>
        </p:blipFill>
        <p:spPr>
          <a:xfrm>
            <a:off x="1099056" y="50800"/>
            <a:ext cx="6945889" cy="4792663"/>
          </a:xfrm>
          <a:prstGeom prst="rect">
            <a:avLst/>
          </a:prstGeom>
          <a:noFill/>
        </p:spPr>
      </p:pic>
    </p:spTree>
    <p:extLst>
      <p:ext uri="{BB962C8B-B14F-4D97-AF65-F5344CB8AC3E}">
        <p14:creationId xmlns:p14="http://schemas.microsoft.com/office/powerpoint/2010/main" val="131999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5685B5-5D0F-7B49-A982-5430135614B1}"/>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ĐỊNH NGHĨA</a:t>
            </a:r>
          </a:p>
        </p:txBody>
      </p:sp>
      <p:sp>
        <p:nvSpPr>
          <p:cNvPr id="5" name="Content Placeholder 4">
            <a:extLst>
              <a:ext uri="{FF2B5EF4-FFF2-40B4-BE49-F238E27FC236}">
                <a16:creationId xmlns:a16="http://schemas.microsoft.com/office/drawing/2014/main" id="{E73A975E-E686-CF40-B808-DADE4149DF65}"/>
              </a:ext>
            </a:extLst>
          </p:cNvPr>
          <p:cNvSpPr>
            <a:spLocks noGrp="1"/>
          </p:cNvSpPr>
          <p:nvPr>
            <p:ph idx="1"/>
          </p:nvPr>
        </p:nvSpPr>
        <p:spPr/>
        <p:txBody>
          <a:bodyPr/>
          <a:lstStyle/>
          <a:p>
            <a:pPr algn="just"/>
            <a:r>
              <a:rPr lang="en-VN" dirty="0">
                <a:latin typeface="Arial" panose="020B0604020202020204" pitchFamily="34" charset="0"/>
                <a:cs typeface="Arial" panose="020B0604020202020204" pitchFamily="34" charset="0"/>
              </a:rPr>
              <a:t>Kiểm soát đường huyết nội viện là các phác đồ kiểm soát đường huyết khi bệnh nhân nhập viện bị tiểu đường hoặc bị tăng đường huyết </a:t>
            </a:r>
          </a:p>
          <a:p>
            <a:pPr algn="just"/>
            <a:r>
              <a:rPr lang="en-VN" dirty="0">
                <a:latin typeface="Arial" panose="020B0604020202020204" pitchFamily="34" charset="0"/>
                <a:cs typeface="Arial" panose="020B0604020202020204" pitchFamily="34" charset="0"/>
              </a:rPr>
              <a:t>Phác đồ kiểm soát đường huyết nội viện khác với phác đồ kiểm soát đường huyết ngoại viện</a:t>
            </a:r>
          </a:p>
          <a:p>
            <a:pPr algn="just"/>
            <a:r>
              <a:rPr lang="en-VN" dirty="0">
                <a:latin typeface="Arial" panose="020B0604020202020204" pitchFamily="34" charset="0"/>
                <a:cs typeface="Arial" panose="020B0604020202020204" pitchFamily="34" charset="0"/>
              </a:rPr>
              <a:t>BN khi nhập viện thường áp dụng chung 1 phác đồ gần giống nhau. Khi xuất viện có thể quay lại phác đồ như cũ</a:t>
            </a:r>
          </a:p>
          <a:p>
            <a:pPr algn="just"/>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0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67A-9239-4A47-8B63-5D2083FDA916}"/>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endParaRPr lang="en-VN" dirty="0"/>
          </a:p>
        </p:txBody>
      </p:sp>
      <p:sp>
        <p:nvSpPr>
          <p:cNvPr id="3" name="Content Placeholder 2">
            <a:extLst>
              <a:ext uri="{FF2B5EF4-FFF2-40B4-BE49-F238E27FC236}">
                <a16:creationId xmlns:a16="http://schemas.microsoft.com/office/drawing/2014/main" id="{3AE84404-71F8-7B4C-8E40-142AE035DBAC}"/>
              </a:ext>
            </a:extLst>
          </p:cNvPr>
          <p:cNvSpPr>
            <a:spLocks noGrp="1"/>
          </p:cNvSpPr>
          <p:nvPr>
            <p:ph idx="1"/>
          </p:nvPr>
        </p:nvSpPr>
        <p:spPr/>
        <p:txBody>
          <a:bodyPr/>
          <a:lstStyle/>
          <a:p>
            <a:r>
              <a:rPr lang="en-VN" dirty="0"/>
              <a:t>Dựa vào kết quả đường máu</a:t>
            </a:r>
          </a:p>
          <a:p>
            <a:pPr lvl="1"/>
            <a:r>
              <a:rPr lang="en-VN" dirty="0"/>
              <a:t>Glucose máu &lt;= 3.9 mmol/l → phác đồ hạ đường huyết </a:t>
            </a:r>
          </a:p>
          <a:p>
            <a:pPr lvl="1"/>
            <a:r>
              <a:rPr lang="en-VN" dirty="0"/>
              <a:t>Glucose &gt;= 14 mmol/l → xử trí phác đồ tăng đường huyết cấp tính</a:t>
            </a:r>
          </a:p>
          <a:p>
            <a:pPr lvl="2"/>
            <a:r>
              <a:rPr lang="en-VN" dirty="0"/>
              <a:t>Bị TALTT và toan ceton?</a:t>
            </a:r>
          </a:p>
          <a:p>
            <a:pPr lvl="2"/>
            <a:r>
              <a:rPr lang="en-VN" dirty="0"/>
              <a:t>Không bị TALTT và toan ceton?</a:t>
            </a:r>
          </a:p>
        </p:txBody>
      </p:sp>
    </p:spTree>
    <p:extLst>
      <p:ext uri="{BB962C8B-B14F-4D97-AF65-F5344CB8AC3E}">
        <p14:creationId xmlns:p14="http://schemas.microsoft.com/office/powerpoint/2010/main" val="150382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lstStyle/>
          <a:p>
            <a:r>
              <a:rPr lang="en-VN" dirty="0">
                <a:latin typeface="Arial" panose="020B0604020202020204" pitchFamily="34" charset="0"/>
                <a:cs typeface="Arial" panose="020B0604020202020204" pitchFamily="34" charset="0"/>
              </a:rPr>
              <a:t>Dựa vào tình trạng dinh dưỡng</a:t>
            </a:r>
          </a:p>
          <a:p>
            <a:pPr lvl="1"/>
            <a:r>
              <a:rPr lang="en-US" dirty="0">
                <a:latin typeface="Arial" panose="020B0604020202020204" pitchFamily="34" charset="0"/>
                <a:cs typeface="Arial" panose="020B0604020202020204" pitchFamily="34" charset="0"/>
              </a:rPr>
              <a:t>P</a:t>
            </a:r>
            <a:r>
              <a:rPr lang="en-VN" dirty="0">
                <a:latin typeface="Arial" panose="020B0604020202020204" pitchFamily="34" charset="0"/>
                <a:cs typeface="Arial" panose="020B0604020202020204" pitchFamily="34" charset="0"/>
              </a:rPr>
              <a:t>hác đồ ăn đường miệng</a:t>
            </a:r>
          </a:p>
          <a:p>
            <a:pPr lvl="1"/>
            <a:r>
              <a:rPr lang="en-VN" dirty="0">
                <a:latin typeface="Arial" panose="020B0604020202020204" pitchFamily="34" charset="0"/>
                <a:cs typeface="Arial" panose="020B0604020202020204" pitchFamily="34" charset="0"/>
              </a:rPr>
              <a:t>Phác đồ cho BN nhịn ăn</a:t>
            </a:r>
          </a:p>
          <a:p>
            <a:pPr lvl="1"/>
            <a:r>
              <a:rPr lang="en-VN" dirty="0">
                <a:latin typeface="Arial" panose="020B0604020202020204" pitchFamily="34" charset="0"/>
                <a:cs typeface="Arial" panose="020B0604020202020204" pitchFamily="34" charset="0"/>
              </a:rPr>
              <a:t>Phác đồ nuôi dưỡng đường tĩnh mạch</a:t>
            </a:r>
          </a:p>
          <a:p>
            <a:pPr lvl="1"/>
            <a:r>
              <a:rPr lang="en-VN" dirty="0">
                <a:latin typeface="Arial" panose="020B0604020202020204" pitchFamily="34" charset="0"/>
                <a:cs typeface="Arial" panose="020B0604020202020204" pitchFamily="34" charset="0"/>
              </a:rPr>
              <a:t>Phác đồ nuôi dưỡng qua sonde</a:t>
            </a:r>
          </a:p>
          <a:p>
            <a:pPr lvl="1"/>
            <a:r>
              <a:rPr lang="en-VN" dirty="0">
                <a:latin typeface="Arial" panose="020B0604020202020204" pitchFamily="34" charset="0"/>
                <a:cs typeface="Arial" panose="020B0604020202020204" pitchFamily="34" charset="0"/>
              </a:rPr>
              <a:t>Phác đồ truyền insulin đường tĩnh mạch ( trường hợp nặng hoặc không đáp ứng các phác đồ trên)</a:t>
            </a:r>
          </a:p>
        </p:txBody>
      </p:sp>
    </p:spTree>
    <p:extLst>
      <p:ext uri="{BB962C8B-B14F-4D97-AF65-F5344CB8AC3E}">
        <p14:creationId xmlns:p14="http://schemas.microsoft.com/office/powerpoint/2010/main" val="190571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lstStyle/>
          <a:p>
            <a:r>
              <a:rPr lang="en-VN" dirty="0">
                <a:latin typeface="Arial" panose="020B0604020202020204" pitchFamily="34" charset="0"/>
                <a:cs typeface="Arial" panose="020B0604020202020204" pitchFamily="34" charset="0"/>
              </a:rPr>
              <a:t>Dựa vào typ bệnh tiểu đường</a:t>
            </a:r>
          </a:p>
          <a:p>
            <a:pPr lvl="1"/>
            <a:r>
              <a:rPr lang="vi-VN" dirty="0">
                <a:latin typeface="Arial" panose="020B0604020202020204" pitchFamily="34" charset="0"/>
                <a:cs typeface="Arial" panose="020B0604020202020204" pitchFamily="34" charset="0"/>
              </a:rPr>
              <a:t>Typ 1 / type 2 đang tiêm insulin</a:t>
            </a:r>
          </a:p>
          <a:p>
            <a:pPr lvl="1"/>
            <a:r>
              <a:rPr lang="vi-VN" dirty="0">
                <a:latin typeface="Arial" panose="020B0604020202020204" pitchFamily="34" charset="0"/>
                <a:cs typeface="Arial" panose="020B0604020202020204" pitchFamily="34" charset="0"/>
              </a:rPr>
              <a:t>Type 2 sử dụng thuốc viên hạ đường huyết</a:t>
            </a:r>
          </a:p>
        </p:txBody>
      </p:sp>
    </p:spTree>
    <p:extLst>
      <p:ext uri="{BB962C8B-B14F-4D97-AF65-F5344CB8AC3E}">
        <p14:creationId xmlns:p14="http://schemas.microsoft.com/office/powerpoint/2010/main" val="2295211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C5F9-B04E-FD44-B07C-EC5B427CB711}"/>
              </a:ext>
            </a:extLst>
          </p:cNvPr>
          <p:cNvSpPr>
            <a:spLocks noGrp="1"/>
          </p:cNvSpPr>
          <p:nvPr>
            <p:ph type="title"/>
          </p:nvPr>
        </p:nvSpPr>
        <p:spPr/>
        <p:txBody>
          <a:bodyPr/>
          <a:lstStyle/>
          <a:p>
            <a:r>
              <a:rPr lang="en-US" dirty="0"/>
              <a:t>P</a:t>
            </a:r>
            <a:r>
              <a:rPr lang="en-VN" dirty="0"/>
              <a:t>hác đồ áp dụng chế độ ăn đương miệng</a:t>
            </a:r>
          </a:p>
        </p:txBody>
      </p:sp>
      <p:pic>
        <p:nvPicPr>
          <p:cNvPr id="5" name="Content Placeholder 4" descr="Diagram&#10;&#10;Description automatically generated">
            <a:extLst>
              <a:ext uri="{FF2B5EF4-FFF2-40B4-BE49-F238E27FC236}">
                <a16:creationId xmlns:a16="http://schemas.microsoft.com/office/drawing/2014/main" id="{0837549F-82CB-F242-80E5-37EDAA6F66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742950"/>
            <a:ext cx="6172200" cy="4400550"/>
          </a:xfrm>
        </p:spPr>
      </p:pic>
    </p:spTree>
    <p:extLst>
      <p:ext uri="{BB962C8B-B14F-4D97-AF65-F5344CB8AC3E}">
        <p14:creationId xmlns:p14="http://schemas.microsoft.com/office/powerpoint/2010/main" val="292281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Ca lâm sàng 1</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lstStyle/>
          <a:p>
            <a:r>
              <a:rPr lang="en-VN" dirty="0">
                <a:latin typeface="Arial" panose="020B0604020202020204" pitchFamily="34" charset="0"/>
                <a:cs typeface="Arial" panose="020B0604020202020204" pitchFamily="34" charset="0"/>
              </a:rPr>
              <a:t>BN nam, 43t, nhập viện vì triệu chứng mệt mỏi, khát nước, sụt cân</a:t>
            </a:r>
          </a:p>
          <a:p>
            <a:r>
              <a:rPr lang="en-VN" dirty="0">
                <a:latin typeface="Arial" panose="020B0604020202020204" pitchFamily="34" charset="0"/>
                <a:cs typeface="Arial" panose="020B0604020202020204" pitchFamily="34" charset="0"/>
              </a:rPr>
              <a:t>Đường máu 22.4 mmol/l, HbA1c 15%</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XN khác: </a:t>
            </a:r>
          </a:p>
          <a:p>
            <a:pPr lvl="1"/>
            <a:r>
              <a:rPr lang="en-VN" dirty="0">
                <a:latin typeface="Arial" panose="020B0604020202020204" pitchFamily="34" charset="0"/>
                <a:cs typeface="Arial" panose="020B0604020202020204" pitchFamily="34" charset="0"/>
              </a:rPr>
              <a:t>GOT 40UI/L, GPT 44UI/l</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ure 8 mmol/l, Creatinine 145 Mmol/l</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điện giải đồ K 4.4 mmol/l, Na 150 mmol/l</a:t>
            </a:r>
          </a:p>
          <a:p>
            <a:r>
              <a:rPr lang="en-VN" dirty="0">
                <a:latin typeface="Arial" panose="020B0604020202020204" pitchFamily="34" charset="0"/>
                <a:cs typeface="Arial" panose="020B0604020202020204" pitchFamily="34" charset="0"/>
              </a:rPr>
              <a:t>Câu hỏi: kiểm soát đường máu thế nào?</a:t>
            </a:r>
          </a:p>
        </p:txBody>
      </p:sp>
    </p:spTree>
    <p:extLst>
      <p:ext uri="{BB962C8B-B14F-4D97-AF65-F5344CB8AC3E}">
        <p14:creationId xmlns:p14="http://schemas.microsoft.com/office/powerpoint/2010/main" val="379788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Ca lâm sàng 1</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a:t>
            </a:r>
            <a:r>
              <a:rPr lang="en-VN" dirty="0">
                <a:latin typeface="Arial" panose="020B0604020202020204" pitchFamily="34" charset="0"/>
                <a:cs typeface="Arial" panose="020B0604020202020204" pitchFamily="34" charset="0"/>
              </a:rPr>
              <a:t>nsulin actrapid </a:t>
            </a:r>
          </a:p>
          <a:p>
            <a:pPr lvl="1"/>
            <a:r>
              <a:rPr lang="en-US" dirty="0">
                <a:latin typeface="Arial" panose="020B0604020202020204" pitchFamily="34" charset="0"/>
                <a:cs typeface="Arial" panose="020B0604020202020204" pitchFamily="34" charset="0"/>
              </a:rPr>
              <a:t>T</a:t>
            </a:r>
            <a:r>
              <a:rPr lang="en-VN" dirty="0">
                <a:latin typeface="Arial" panose="020B0604020202020204" pitchFamily="34" charset="0"/>
                <a:cs typeface="Arial" panose="020B0604020202020204" pitchFamily="34" charset="0"/>
              </a:rPr>
              <a:t>rước ăn sáng 6UI</a:t>
            </a:r>
          </a:p>
          <a:p>
            <a:pPr lvl="1"/>
            <a:r>
              <a:rPr lang="en-VN" dirty="0">
                <a:latin typeface="Arial" panose="020B0604020202020204" pitchFamily="34" charset="0"/>
                <a:cs typeface="Arial" panose="020B0604020202020204" pitchFamily="34" charset="0"/>
              </a:rPr>
              <a:t>Trước ăn trưa 6UI</a:t>
            </a:r>
          </a:p>
          <a:p>
            <a:pPr lvl="1"/>
            <a:r>
              <a:rPr lang="en-VN" dirty="0">
                <a:latin typeface="Arial" panose="020B0604020202020204" pitchFamily="34" charset="0"/>
                <a:cs typeface="Arial" panose="020B0604020202020204" pitchFamily="34" charset="0"/>
              </a:rPr>
              <a:t>Trước ăn chiều 6UI</a:t>
            </a:r>
          </a:p>
          <a:p>
            <a:r>
              <a:rPr lang="en-VN" dirty="0">
                <a:latin typeface="Arial" panose="020B0604020202020204" pitchFamily="34" charset="0"/>
                <a:cs typeface="Arial" panose="020B0604020202020204" pitchFamily="34" charset="0"/>
              </a:rPr>
              <a:t>Lantus 12UI</a:t>
            </a:r>
          </a:p>
          <a:p>
            <a:r>
              <a:rPr lang="en-VN" dirty="0">
                <a:latin typeface="Arial" panose="020B0604020202020204" pitchFamily="34" charset="0"/>
                <a:cs typeface="Arial" panose="020B0604020202020204" pitchFamily="34" charset="0"/>
              </a:rPr>
              <a:t>Mục tiêu đường máu 7.8 – 10</a:t>
            </a:r>
          </a:p>
          <a:p>
            <a:r>
              <a:rPr lang="en-VN" dirty="0">
                <a:latin typeface="Arial" panose="020B0604020202020204" pitchFamily="34" charset="0"/>
                <a:cs typeface="Arial" panose="020B0604020202020204" pitchFamily="34" charset="0"/>
              </a:rPr>
              <a:t>( áp dụng phụ lục 1 phác đồ kiêm soát ĐH cho BN có chế độ ăn đường miệng)</a:t>
            </a:r>
          </a:p>
        </p:txBody>
      </p:sp>
    </p:spTree>
    <p:extLst>
      <p:ext uri="{BB962C8B-B14F-4D97-AF65-F5344CB8AC3E}">
        <p14:creationId xmlns:p14="http://schemas.microsoft.com/office/powerpoint/2010/main" val="254299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AED55F6-8C23-4E03-B7AB-2077360C1130}"/>
              </a:ext>
            </a:extLst>
          </p:cNvPr>
          <p:cNvSpPr>
            <a:spLocks noGrp="1"/>
          </p:cNvSpPr>
          <p:nvPr>
            <p:ph type="title"/>
          </p:nvPr>
        </p:nvSpPr>
        <p:spPr>
          <a:xfrm>
            <a:off x="0" y="-114300"/>
            <a:ext cx="9144000" cy="857250"/>
          </a:xfrm>
        </p:spPr>
        <p:txBody>
          <a:bodyPr/>
          <a:lstStyle/>
          <a:p>
            <a:r>
              <a:rPr lang="en-US" dirty="0" err="1"/>
              <a:t>Phác</a:t>
            </a:r>
            <a:r>
              <a:rPr lang="en-US" dirty="0"/>
              <a:t> </a:t>
            </a:r>
            <a:r>
              <a:rPr lang="en-US" dirty="0" err="1"/>
              <a:t>đồ</a:t>
            </a:r>
            <a:r>
              <a:rPr lang="en-US" dirty="0"/>
              <a:t> </a:t>
            </a:r>
            <a:r>
              <a:rPr lang="en-US" dirty="0" err="1"/>
              <a:t>áp</a:t>
            </a:r>
            <a:r>
              <a:rPr lang="en-US" dirty="0"/>
              <a:t> dung </a:t>
            </a:r>
            <a:r>
              <a:rPr lang="en-US" dirty="0" err="1"/>
              <a:t>nuôi</a:t>
            </a:r>
            <a:r>
              <a:rPr lang="en-US" dirty="0"/>
              <a:t> </a:t>
            </a:r>
            <a:r>
              <a:rPr lang="en-US" dirty="0" err="1"/>
              <a:t>dưỡng</a:t>
            </a:r>
            <a:r>
              <a:rPr lang="en-US" dirty="0"/>
              <a:t> TM </a:t>
            </a:r>
          </a:p>
        </p:txBody>
      </p:sp>
      <p:pic>
        <p:nvPicPr>
          <p:cNvPr id="5" name="Content Placeholder 4" descr="Diagram, timeline&#10;&#10;Description automatically generated">
            <a:extLst>
              <a:ext uri="{FF2B5EF4-FFF2-40B4-BE49-F238E27FC236}">
                <a16:creationId xmlns:a16="http://schemas.microsoft.com/office/drawing/2014/main" id="{FDB86181-83B2-734C-B383-65ABEEA407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768134"/>
            <a:ext cx="6172199" cy="4242016"/>
          </a:xfrm>
          <a:noFill/>
        </p:spPr>
      </p:pic>
    </p:spTree>
    <p:extLst>
      <p:ext uri="{BB962C8B-B14F-4D97-AF65-F5344CB8AC3E}">
        <p14:creationId xmlns:p14="http://schemas.microsoft.com/office/powerpoint/2010/main" val="3702126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2</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p:txBody>
          <a:bodyPr>
            <a:normAutofit/>
          </a:bodyPr>
          <a:lstStyle/>
          <a:p>
            <a:r>
              <a:rPr lang="en-VN" dirty="0">
                <a:latin typeface="Times New Roman" panose="02020603050405020304" pitchFamily="18" charset="0"/>
                <a:cs typeface="Times New Roman" panose="02020603050405020304" pitchFamily="18" charset="0"/>
              </a:rPr>
              <a:t>BN nam, nghiện rượu, 50t. Nhập viện vì tình trạng đau bụng vùng thượng vị, bụng chướng hơi, nôn nhiều. BN được chẩn đoán viêm tuỵ cấp hoại tử. Nhập viện: BN được đặt sonde dạ dày, nhịn ăn, nuôi dưỡng đường tĩnh mạch hoàn toàn. Glucose máu 22 mmol/l, Hba1c 14%. </a:t>
            </a:r>
          </a:p>
          <a:p>
            <a:r>
              <a:rPr lang="en-VN" dirty="0">
                <a:latin typeface="Times New Roman" panose="02020603050405020304" pitchFamily="18" charset="0"/>
                <a:cs typeface="Times New Roman" panose="02020603050405020304" pitchFamily="18" charset="0"/>
              </a:rPr>
              <a:t>Thảo luận?</a:t>
            </a:r>
          </a:p>
          <a:p>
            <a:pPr lvl="1"/>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ntn</a:t>
            </a:r>
            <a:r>
              <a:rPr lang="en-US" dirty="0">
                <a:latin typeface="Times New Roman" panose="02020603050405020304" pitchFamily="18" charset="0"/>
                <a:cs typeface="Times New Roman" panose="02020603050405020304" pitchFamily="18" charset="0"/>
              </a:rPr>
              <a:t>?</a:t>
            </a: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45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CE90-FEC8-3946-814A-89D4FB00203E}"/>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C3C530EA-8ECF-A143-8212-D0FB757F1C8B}"/>
              </a:ext>
            </a:extLst>
          </p:cNvPr>
          <p:cNvSpPr>
            <a:spLocks noGrp="1"/>
          </p:cNvSpPr>
          <p:nvPr>
            <p:ph idx="1"/>
          </p:nvPr>
        </p:nvSpPr>
        <p:spPr>
          <a:xfrm>
            <a:off x="457200" y="768134"/>
            <a:ext cx="8229600" cy="4242016"/>
          </a:xfrm>
        </p:spPr>
        <p:txBody>
          <a:bodyPr>
            <a:normAutofit lnSpcReduction="10000"/>
          </a:bodyPr>
          <a:lstStyle/>
          <a:p>
            <a:r>
              <a:rPr lang="en-VN" dirty="0"/>
              <a:t>Tính nhu cầu năng lượng:</a:t>
            </a:r>
          </a:p>
          <a:p>
            <a:pPr lvl="1"/>
            <a:r>
              <a:rPr lang="en-VN" dirty="0"/>
              <a:t>Carbohydrate &lt; 150g/d</a:t>
            </a:r>
          </a:p>
          <a:p>
            <a:pPr lvl="1"/>
            <a:r>
              <a:rPr lang="en-VN" dirty="0"/>
              <a:t>Ươc tính : lượng Carbohydate 2g/kg/ngày</a:t>
            </a:r>
          </a:p>
          <a:p>
            <a:r>
              <a:rPr lang="en-VN" dirty="0"/>
              <a:t>Dịch truyền:</a:t>
            </a:r>
          </a:p>
          <a:p>
            <a:pPr lvl="1"/>
            <a:r>
              <a:rPr lang="en-VN" dirty="0"/>
              <a:t>1000ml Glucose 10% ( 100g/ 1000ml), hoặc</a:t>
            </a:r>
          </a:p>
          <a:p>
            <a:pPr lvl="1"/>
            <a:r>
              <a:rPr lang="en-VN" dirty="0"/>
              <a:t>Nutiflex 88g glucose + 500ml G10% ( 50g)</a:t>
            </a:r>
          </a:p>
          <a:p>
            <a:r>
              <a:rPr lang="en-VN" dirty="0"/>
              <a:t>Liều insulin</a:t>
            </a:r>
          </a:p>
          <a:p>
            <a:pPr lvl="1"/>
            <a:r>
              <a:rPr lang="en-VN" dirty="0"/>
              <a:t>1UI/ 10g glucose</a:t>
            </a:r>
          </a:p>
          <a:p>
            <a:pPr lvl="1"/>
            <a:r>
              <a:rPr lang="en-US" dirty="0"/>
              <a:t>P</a:t>
            </a:r>
            <a:r>
              <a:rPr lang="en-VN" dirty="0"/>
              <a:t>ha 5UI/ 500ml G10</a:t>
            </a:r>
          </a:p>
          <a:p>
            <a:pPr lvl="1"/>
            <a:r>
              <a:rPr lang="en-VN" dirty="0"/>
              <a:t>Pha 9UI/ túi dịch Nutriflex</a:t>
            </a:r>
          </a:p>
          <a:p>
            <a:pPr lvl="1"/>
            <a:endParaRPr lang="en-VN" dirty="0"/>
          </a:p>
        </p:txBody>
      </p:sp>
    </p:spTree>
    <p:extLst>
      <p:ext uri="{BB962C8B-B14F-4D97-AF65-F5344CB8AC3E}">
        <p14:creationId xmlns:p14="http://schemas.microsoft.com/office/powerpoint/2010/main" val="34134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F58B-05D2-3344-821A-7F66E85E5C69}"/>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B094081-1720-F147-B9E2-363933BBCBBC}"/>
              </a:ext>
            </a:extLst>
          </p:cNvPr>
          <p:cNvSpPr>
            <a:spLocks noGrp="1"/>
          </p:cNvSpPr>
          <p:nvPr>
            <p:ph idx="1"/>
          </p:nvPr>
        </p:nvSpPr>
        <p:spPr/>
        <p:txBody>
          <a:bodyPr/>
          <a:lstStyle/>
          <a:p>
            <a:r>
              <a:rPr lang="en-VN" dirty="0">
                <a:latin typeface="Times New Roman" panose="02020603050405020304" pitchFamily="18" charset="0"/>
                <a:cs typeface="Times New Roman" panose="02020603050405020304" pitchFamily="18" charset="0"/>
              </a:rPr>
              <a:t>Đối với ĐTĐ type 2, sử dụng thuốc viên HĐH/ phát hiện lần đầu</a:t>
            </a:r>
          </a:p>
          <a:p>
            <a:pPr lvl="1"/>
            <a:r>
              <a:rPr lang="en-VN" dirty="0">
                <a:latin typeface="Times New Roman" panose="02020603050405020304" pitchFamily="18" charset="0"/>
                <a:cs typeface="Times New Roman" panose="02020603050405020304" pitchFamily="18" charset="0"/>
              </a:rPr>
              <a:t>Ngừng tất cả các loại thuốc</a:t>
            </a:r>
          </a:p>
          <a:p>
            <a:r>
              <a:rPr lang="en-VN" dirty="0">
                <a:latin typeface="Times New Roman" panose="02020603050405020304" pitchFamily="18" charset="0"/>
                <a:cs typeface="Times New Roman" panose="02020603050405020304" pitchFamily="18" charset="0"/>
              </a:rPr>
              <a:t>Đối với ĐTĐ type 1/ type 2, đang tiêm insulin</a:t>
            </a:r>
          </a:p>
          <a:p>
            <a:pPr lvl="1"/>
            <a:r>
              <a:rPr lang="en-VN" dirty="0">
                <a:latin typeface="Times New Roman" panose="02020603050405020304" pitchFamily="18" charset="0"/>
                <a:cs typeface="Times New Roman" panose="02020603050405020304" pitchFamily="18" charset="0"/>
              </a:rPr>
              <a:t>Tiêm lantus :10UI lúc 6h</a:t>
            </a:r>
          </a:p>
          <a:p>
            <a:r>
              <a:rPr lang="en-VN" dirty="0">
                <a:latin typeface="Times New Roman" panose="02020603050405020304" pitchFamily="18" charset="0"/>
                <a:cs typeface="Times New Roman" panose="02020603050405020304" pitchFamily="18" charset="0"/>
              </a:rPr>
              <a:t>Theo dõi ĐMMM, nếu không đạt mục tiêu sau 2 ngày hội chẩn CK Nội Tiết</a:t>
            </a:r>
          </a:p>
          <a:p>
            <a:pPr lvl="2"/>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30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04B4-B73C-FF46-A8FF-12C30730482C}"/>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TẠI SAO?</a:t>
            </a:r>
          </a:p>
        </p:txBody>
      </p:sp>
      <p:sp>
        <p:nvSpPr>
          <p:cNvPr id="3" name="Content Placeholder 2">
            <a:extLst>
              <a:ext uri="{FF2B5EF4-FFF2-40B4-BE49-F238E27FC236}">
                <a16:creationId xmlns:a16="http://schemas.microsoft.com/office/drawing/2014/main" id="{BEC27885-E5C8-1B4C-A74C-968F96E06022}"/>
              </a:ext>
            </a:extLst>
          </p:cNvPr>
          <p:cNvSpPr>
            <a:spLocks noGrp="1"/>
          </p:cNvSpPr>
          <p:nvPr>
            <p:ph idx="1"/>
          </p:nvPr>
        </p:nvSpPr>
        <p:spPr/>
        <p:txBody>
          <a:bodyPr/>
          <a:lstStyle/>
          <a:p>
            <a:r>
              <a:rPr lang="en-VN" dirty="0">
                <a:latin typeface="Arial" panose="020B0604020202020204" pitchFamily="34" charset="0"/>
                <a:cs typeface="Arial" panose="020B0604020202020204" pitchFamily="34" charset="0"/>
              </a:rPr>
              <a:t>&gt; 30% BN nhập viện bị ĐTĐ hoặc tăng đường máu</a:t>
            </a:r>
          </a:p>
          <a:p>
            <a:r>
              <a:rPr lang="en-VN" dirty="0">
                <a:latin typeface="Arial" panose="020B0604020202020204" pitchFamily="34" charset="0"/>
                <a:cs typeface="Arial" panose="020B0604020202020204" pitchFamily="34" charset="0"/>
              </a:rPr>
              <a:t>Kiểm soát đường huyết nội viện giúp </a:t>
            </a:r>
          </a:p>
          <a:p>
            <a:pPr lvl="1"/>
            <a:r>
              <a:rPr lang="en-VN" dirty="0">
                <a:latin typeface="Arial" panose="020B0604020202020204" pitchFamily="34" charset="0"/>
                <a:cs typeface="Arial" panose="020B0604020202020204" pitchFamily="34" charset="0"/>
              </a:rPr>
              <a:t>Ngăn ngừa nguy cơ hạ đường huyết</a:t>
            </a:r>
          </a:p>
          <a:p>
            <a:pPr lvl="1"/>
            <a:r>
              <a:rPr lang="en-VN" dirty="0">
                <a:latin typeface="Arial" panose="020B0604020202020204" pitchFamily="34" charset="0"/>
                <a:cs typeface="Arial" panose="020B0604020202020204" pitchFamily="34" charset="0"/>
              </a:rPr>
              <a:t>Hạn chế rối loạn nước điện giải do tăng đường máu quá cao</a:t>
            </a:r>
          </a:p>
          <a:p>
            <a:pPr lvl="1"/>
            <a:r>
              <a:rPr lang="en-VN" dirty="0">
                <a:latin typeface="Arial" panose="020B0604020202020204" pitchFamily="34" charset="0"/>
                <a:cs typeface="Arial" panose="020B0604020202020204" pitchFamily="34" charset="0"/>
              </a:rPr>
              <a:t>Giảm nguy cơ nhiễm trùng do tăng đương máu</a:t>
            </a:r>
          </a:p>
          <a:p>
            <a:pPr lvl="1"/>
            <a:r>
              <a:rPr lang="en-VN" dirty="0">
                <a:latin typeface="Arial" panose="020B0604020202020204" pitchFamily="34" charset="0"/>
                <a:cs typeface="Arial" panose="020B0604020202020204" pitchFamily="34" charset="0"/>
              </a:rPr>
              <a:t>Giảm thời gian nhập viện</a:t>
            </a:r>
          </a:p>
        </p:txBody>
      </p:sp>
    </p:spTree>
    <p:extLst>
      <p:ext uri="{BB962C8B-B14F-4D97-AF65-F5344CB8AC3E}">
        <p14:creationId xmlns:p14="http://schemas.microsoft.com/office/powerpoint/2010/main" val="320036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026C-4546-3F4D-9C4F-6C04BFDC575F}"/>
              </a:ext>
            </a:extLst>
          </p:cNvPr>
          <p:cNvSpPr>
            <a:spLocks noGrp="1"/>
          </p:cNvSpPr>
          <p:nvPr>
            <p:ph type="title"/>
          </p:nvPr>
        </p:nvSpPr>
        <p:spPr>
          <a:xfrm>
            <a:off x="0" y="-114300"/>
            <a:ext cx="9144000" cy="857250"/>
          </a:xfrm>
        </p:spPr>
        <p:txBody>
          <a:bodyPr anchor="ctr">
            <a:normAutofit/>
          </a:bodyPr>
          <a:lstStyle/>
          <a:p>
            <a:r>
              <a:rPr lang="en-VN" dirty="0"/>
              <a:t>Phác đồ áp dụng chế độ nhịn ăn</a:t>
            </a:r>
          </a:p>
        </p:txBody>
      </p:sp>
      <p:pic>
        <p:nvPicPr>
          <p:cNvPr id="5" name="Content Placeholder 4" descr="Timeline&#10;&#10;Description automatically generated">
            <a:extLst>
              <a:ext uri="{FF2B5EF4-FFF2-40B4-BE49-F238E27FC236}">
                <a16:creationId xmlns:a16="http://schemas.microsoft.com/office/drawing/2014/main" id="{08CED098-E20B-9941-9D5F-18F6E09C12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768134"/>
            <a:ext cx="6858000" cy="4242016"/>
          </a:xfrm>
          <a:noFill/>
        </p:spPr>
      </p:pic>
    </p:spTree>
    <p:extLst>
      <p:ext uri="{BB962C8B-B14F-4D97-AF65-F5344CB8AC3E}">
        <p14:creationId xmlns:p14="http://schemas.microsoft.com/office/powerpoint/2010/main" val="22128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3</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p:txBody>
          <a:bodyPr>
            <a:normAutofit fontScale="92500"/>
          </a:bodyPr>
          <a:lstStyle/>
          <a:p>
            <a:r>
              <a:rPr lang="en-VN" dirty="0">
                <a:latin typeface="Times New Roman" panose="02020603050405020304" pitchFamily="18" charset="0"/>
                <a:cs typeface="Times New Roman" panose="02020603050405020304" pitchFamily="18" charset="0"/>
              </a:rPr>
              <a:t>BN nam, nghiện rượu, 35t, không có tiền sử phát hiện bệnh ĐTĐ. Nhập viện vì tình trạng đau bụng vùng thượng vị, bụng chướng hơi, theo dõi viêm tuỵ cấp. BN được chỉ định nhập viện để làm thêm các XN chẩn đoán : chụp CT-scanner ổ bụng, soi dạ dày.XN hoá sinh: Glucose máu 15 mmol/l, Hba1c 12%. Theo kế hoạch: BN sẽ được chỉ định nhịn ăn và chụp CT-scanner, soi dạ daỳ.</a:t>
            </a:r>
          </a:p>
          <a:p>
            <a:r>
              <a:rPr lang="en-VN" dirty="0">
                <a:latin typeface="Times New Roman" panose="02020603050405020304" pitchFamily="18" charset="0"/>
                <a:cs typeface="Times New Roman" panose="02020603050405020304" pitchFamily="18" charset="0"/>
              </a:rPr>
              <a:t>Thảo luận?</a:t>
            </a:r>
          </a:p>
          <a:p>
            <a:pPr lvl="1"/>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ntn</a:t>
            </a:r>
            <a:r>
              <a:rPr lang="en-US" dirty="0">
                <a:latin typeface="Times New Roman" panose="02020603050405020304" pitchFamily="18" charset="0"/>
                <a:cs typeface="Times New Roman" panose="02020603050405020304" pitchFamily="18" charset="0"/>
              </a:rPr>
              <a:t>?</a:t>
            </a: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7021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77926D-79E1-49BF-AEBF-272057CD2524}"/>
              </a:ext>
            </a:extLst>
          </p:cNvPr>
          <p:cNvSpPr>
            <a:spLocks noGrp="1"/>
          </p:cNvSpPr>
          <p:nvPr>
            <p:ph type="title"/>
          </p:nvPr>
        </p:nvSpPr>
        <p:spPr>
          <a:xfrm>
            <a:off x="0" y="-114300"/>
            <a:ext cx="9144000" cy="857250"/>
          </a:xfrm>
        </p:spPr>
        <p:txBody>
          <a:bodyPr/>
          <a:lstStyle/>
          <a:p>
            <a:endParaRPr lang="en-US" dirty="0"/>
          </a:p>
        </p:txBody>
      </p:sp>
      <p:sp>
        <p:nvSpPr>
          <p:cNvPr id="8" name="Content Placeholder 2">
            <a:extLst>
              <a:ext uri="{FF2B5EF4-FFF2-40B4-BE49-F238E27FC236}">
                <a16:creationId xmlns:a16="http://schemas.microsoft.com/office/drawing/2014/main" id="{375ECFC4-AFC9-440B-A57B-1927492C358F}"/>
              </a:ext>
            </a:extLst>
          </p:cNvPr>
          <p:cNvSpPr>
            <a:spLocks noGrp="1"/>
          </p:cNvSpPr>
          <p:nvPr>
            <p:ph idx="1"/>
          </p:nvPr>
        </p:nvSpPr>
        <p:spPr>
          <a:xfrm>
            <a:off x="457200" y="768134"/>
            <a:ext cx="8229600" cy="3829050"/>
          </a:xfrm>
        </p:spPr>
        <p:txBody>
          <a:bodyPr/>
          <a:lstStyle/>
          <a:p>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ĐTĐ type 1 hay ĐTĐ type 2?</a:t>
            </a:r>
          </a:p>
          <a:p>
            <a:pPr lvl="1"/>
            <a:r>
              <a:rPr lang="en-US" dirty="0" err="1">
                <a:latin typeface="Times New Roman" panose="02020603050405020304" pitchFamily="18" charset="0"/>
                <a:cs typeface="Times New Roman" panose="02020603050405020304" pitchFamily="18" charset="0"/>
              </a:rPr>
              <a:t>Phác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a:t>
            </a:r>
          </a:p>
          <a:p>
            <a:pPr lvl="2"/>
            <a:r>
              <a:rPr lang="en-US" dirty="0" err="1">
                <a:latin typeface="Times New Roman" panose="02020603050405020304" pitchFamily="18" charset="0"/>
                <a:cs typeface="Times New Roman" panose="02020603050405020304" pitchFamily="18" charset="0"/>
              </a:rPr>
              <a:t>Tiêm</a:t>
            </a:r>
            <a:r>
              <a:rPr lang="en-US" dirty="0">
                <a:latin typeface="Times New Roman" panose="02020603050405020304" pitchFamily="18" charset="0"/>
                <a:cs typeface="Times New Roman" panose="02020603050405020304" pitchFamily="18" charset="0"/>
              </a:rPr>
              <a:t> insulin</a:t>
            </a:r>
          </a:p>
          <a:p>
            <a:pPr lvl="2"/>
            <a:r>
              <a:rPr lang="en-US" dirty="0" err="1">
                <a:latin typeface="Times New Roman" panose="02020603050405020304" pitchFamily="18" charset="0"/>
                <a:cs typeface="Times New Roman" panose="02020603050405020304" pitchFamily="18" charset="0"/>
              </a:rPr>
              <a:t>Thuốc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913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F58B-05D2-3344-821A-7F66E85E5C69}"/>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B094081-1720-F147-B9E2-363933BBCBBC}"/>
              </a:ext>
            </a:extLst>
          </p:cNvPr>
          <p:cNvSpPr>
            <a:spLocks noGrp="1"/>
          </p:cNvSpPr>
          <p:nvPr>
            <p:ph idx="1"/>
          </p:nvPr>
        </p:nvSpPr>
        <p:spPr/>
        <p:txBody>
          <a:bodyPr/>
          <a:lstStyle/>
          <a:p>
            <a:r>
              <a:rPr lang="en-VN" dirty="0">
                <a:latin typeface="Times New Roman" panose="02020603050405020304" pitchFamily="18" charset="0"/>
                <a:cs typeface="Times New Roman" panose="02020603050405020304" pitchFamily="18" charset="0"/>
              </a:rPr>
              <a:t>Đối với ĐTĐ type 2, sử dụng thuốc viên HĐH/ phát hiện lần đầu</a:t>
            </a:r>
          </a:p>
          <a:p>
            <a:pPr lvl="1"/>
            <a:r>
              <a:rPr lang="en-VN" dirty="0">
                <a:latin typeface="Times New Roman" panose="02020603050405020304" pitchFamily="18" charset="0"/>
                <a:cs typeface="Times New Roman" panose="02020603050405020304" pitchFamily="18" charset="0"/>
              </a:rPr>
              <a:t>Ngừng tất cả các loại thuốc</a:t>
            </a:r>
          </a:p>
          <a:p>
            <a:pPr lvl="1"/>
            <a:r>
              <a:rPr lang="en-VN" dirty="0">
                <a:latin typeface="Times New Roman" panose="02020603050405020304" pitchFamily="18" charset="0"/>
                <a:cs typeface="Times New Roman" panose="02020603050405020304" pitchFamily="18" charset="0"/>
              </a:rPr>
              <a:t>Theo dõi ĐMMM 4-6h/ lần, nếu:</a:t>
            </a:r>
          </a:p>
          <a:p>
            <a:pPr lvl="2"/>
            <a:r>
              <a:rPr lang="en-US" dirty="0"/>
              <a:t>3.9 ≤ glucose ≤ 8.3: </a:t>
            </a:r>
            <a:r>
              <a:rPr lang="en-US" dirty="0" err="1"/>
              <a:t>đạt</a:t>
            </a:r>
            <a:r>
              <a:rPr lang="en-US" dirty="0"/>
              <a:t> </a:t>
            </a:r>
            <a:r>
              <a:rPr lang="en-US" dirty="0" err="1"/>
              <a:t>mục</a:t>
            </a:r>
            <a:r>
              <a:rPr lang="en-US" dirty="0"/>
              <a:t> </a:t>
            </a:r>
            <a:r>
              <a:rPr lang="en-US" dirty="0" err="1"/>
              <a:t>tiêu</a:t>
            </a:r>
            <a:endParaRPr lang="en-VN" dirty="0"/>
          </a:p>
          <a:p>
            <a:pPr lvl="2"/>
            <a:r>
              <a:rPr lang="en-US" dirty="0"/>
              <a:t>8.3 &lt; glucose ≤ 11.1: </a:t>
            </a:r>
            <a:r>
              <a:rPr lang="en-US" dirty="0" err="1"/>
              <a:t>novorapid</a:t>
            </a:r>
            <a:r>
              <a:rPr lang="en-US" dirty="0"/>
              <a:t>/ </a:t>
            </a:r>
            <a:r>
              <a:rPr lang="en-US" dirty="0" err="1"/>
              <a:t>actrapid</a:t>
            </a:r>
            <a:r>
              <a:rPr lang="en-US" dirty="0"/>
              <a:t> 2UI ( TDD)</a:t>
            </a:r>
            <a:endParaRPr lang="en-VN" dirty="0"/>
          </a:p>
          <a:p>
            <a:pPr lvl="2"/>
            <a:r>
              <a:rPr lang="en-US" dirty="0"/>
              <a:t>glucose &gt; 11.1: </a:t>
            </a:r>
            <a:r>
              <a:rPr lang="en-US" dirty="0" err="1"/>
              <a:t>novorapid</a:t>
            </a:r>
            <a:r>
              <a:rPr lang="en-US" dirty="0"/>
              <a:t>/ </a:t>
            </a:r>
            <a:r>
              <a:rPr lang="en-US" dirty="0" err="1"/>
              <a:t>actrapid</a:t>
            </a:r>
            <a:r>
              <a:rPr lang="en-US" dirty="0"/>
              <a:t> 4UI ( TDD)</a:t>
            </a:r>
            <a:endParaRPr lang="en-VN" dirty="0"/>
          </a:p>
          <a:p>
            <a:pPr lvl="2"/>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638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F58B-05D2-3344-821A-7F66E85E5C69}"/>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B094081-1720-F147-B9E2-363933BBCBBC}"/>
              </a:ext>
            </a:extLst>
          </p:cNvPr>
          <p:cNvSpPr>
            <a:spLocks noGrp="1"/>
          </p:cNvSpPr>
          <p:nvPr>
            <p:ph idx="1"/>
          </p:nvPr>
        </p:nvSpPr>
        <p:spPr/>
        <p:txBody>
          <a:bodyPr/>
          <a:lstStyle/>
          <a:p>
            <a:r>
              <a:rPr lang="en-VN" dirty="0">
                <a:latin typeface="Times New Roman" panose="02020603050405020304" pitchFamily="18" charset="0"/>
                <a:cs typeface="Times New Roman" panose="02020603050405020304" pitchFamily="18" charset="0"/>
              </a:rPr>
              <a:t>Đối với ĐTĐ type 1/ type 2  đang tiêm insulin</a:t>
            </a:r>
          </a:p>
          <a:p>
            <a:pPr lvl="1"/>
            <a:r>
              <a:rPr lang="en-VN" dirty="0">
                <a:latin typeface="Times New Roman" panose="02020603050405020304" pitchFamily="18" charset="0"/>
                <a:cs typeface="Times New Roman" panose="02020603050405020304" pitchFamily="18" charset="0"/>
              </a:rPr>
              <a:t>Tiêm insulin tác dụng chậm ( lantus 1 lần/ ngày hoặc NPH 2 lần/ ngày)</a:t>
            </a:r>
          </a:p>
          <a:p>
            <a:pPr lvl="2"/>
            <a:r>
              <a:rPr lang="en-VN" dirty="0">
                <a:latin typeface="Times New Roman" panose="02020603050405020304" pitchFamily="18" charset="0"/>
                <a:cs typeface="Times New Roman" panose="02020603050405020304" pitchFamily="18" charset="0"/>
              </a:rPr>
              <a:t>Liều đang tiêm tại nhà. Cân nhắc giảm 10% nếu BN hay bị HĐH</a:t>
            </a:r>
          </a:p>
          <a:p>
            <a:pPr lvl="2"/>
            <a:r>
              <a:rPr lang="en-VN" dirty="0">
                <a:latin typeface="Times New Roman" panose="02020603050405020304" pitchFamily="18" charset="0"/>
                <a:cs typeface="Times New Roman" panose="02020603050405020304" pitchFamily="18" charset="0"/>
              </a:rPr>
              <a:t>Hoặc 0.2 UI/kg/ngày</a:t>
            </a:r>
          </a:p>
          <a:p>
            <a:pPr lvl="1"/>
            <a:r>
              <a:rPr lang="en-VN" dirty="0">
                <a:latin typeface="Times New Roman" panose="02020603050405020304" pitchFamily="18" charset="0"/>
                <a:cs typeface="Times New Roman" panose="02020603050405020304" pitchFamily="18" charset="0"/>
              </a:rPr>
              <a:t>Theo dõi ĐMMM 4-6h/ lần, nếu:</a:t>
            </a:r>
          </a:p>
          <a:p>
            <a:pPr lvl="2"/>
            <a:r>
              <a:rPr lang="en-US" dirty="0"/>
              <a:t>3.9 ≤ glucose ≤ 8.3: </a:t>
            </a:r>
            <a:r>
              <a:rPr lang="en-US" dirty="0" err="1"/>
              <a:t>đạt</a:t>
            </a:r>
            <a:r>
              <a:rPr lang="en-US" dirty="0"/>
              <a:t> </a:t>
            </a:r>
            <a:r>
              <a:rPr lang="en-US" dirty="0" err="1"/>
              <a:t>mục</a:t>
            </a:r>
            <a:r>
              <a:rPr lang="en-US" dirty="0"/>
              <a:t> </a:t>
            </a:r>
            <a:r>
              <a:rPr lang="en-US" dirty="0" err="1"/>
              <a:t>tiêu</a:t>
            </a:r>
            <a:endParaRPr lang="en-VN" dirty="0"/>
          </a:p>
          <a:p>
            <a:pPr lvl="2"/>
            <a:r>
              <a:rPr lang="en-US" dirty="0"/>
              <a:t>8.3 &lt; glucose ≤ 11.1: </a:t>
            </a:r>
            <a:r>
              <a:rPr lang="en-US" dirty="0" err="1"/>
              <a:t>novorapid</a:t>
            </a:r>
            <a:r>
              <a:rPr lang="en-US" dirty="0"/>
              <a:t>/ </a:t>
            </a:r>
            <a:r>
              <a:rPr lang="en-US" dirty="0" err="1"/>
              <a:t>actrapid</a:t>
            </a:r>
            <a:r>
              <a:rPr lang="en-US" dirty="0"/>
              <a:t> 2UI ( TDD)</a:t>
            </a:r>
            <a:endParaRPr lang="en-VN" dirty="0"/>
          </a:p>
          <a:p>
            <a:pPr lvl="2"/>
            <a:r>
              <a:rPr lang="en-US" dirty="0"/>
              <a:t>glucose &gt; 11.1: </a:t>
            </a:r>
            <a:r>
              <a:rPr lang="en-US" dirty="0" err="1"/>
              <a:t>novorapid</a:t>
            </a:r>
            <a:r>
              <a:rPr lang="en-US" dirty="0"/>
              <a:t>/ </a:t>
            </a:r>
            <a:r>
              <a:rPr lang="en-US" dirty="0" err="1"/>
              <a:t>actrapid</a:t>
            </a:r>
            <a:r>
              <a:rPr lang="en-US" dirty="0"/>
              <a:t> 4UI ( TDD)</a:t>
            </a:r>
            <a:endParaRPr lang="en-VN" dirty="0"/>
          </a:p>
          <a:p>
            <a:pPr lvl="2"/>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305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3</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a:xfrm>
            <a:off x="457200" y="768134"/>
            <a:ext cx="8229600" cy="4013416"/>
          </a:xfrm>
        </p:spPr>
        <p:txBody>
          <a:bodyPr>
            <a:normAutofit fontScale="77500" lnSpcReduction="20000"/>
          </a:bodyPr>
          <a:lstStyle/>
          <a:p>
            <a:pPr>
              <a:lnSpc>
                <a:spcPct val="170000"/>
              </a:lnSpc>
            </a:pPr>
            <a:r>
              <a:rPr lang="en-VN" dirty="0">
                <a:latin typeface="Times New Roman" panose="02020603050405020304" pitchFamily="18" charset="0"/>
                <a:cs typeface="Times New Roman" panose="02020603050405020304" pitchFamily="18" charset="0"/>
              </a:rPr>
              <a:t>Tình huống 1: BN 60kg, phát hiện ĐTĐ lần đầu</a:t>
            </a:r>
          </a:p>
          <a:p>
            <a:pPr lvl="1">
              <a:lnSpc>
                <a:spcPct val="170000"/>
              </a:lnSpc>
            </a:pPr>
            <a:r>
              <a:rPr lang="en-VN" dirty="0">
                <a:latin typeface="Times New Roman" panose="02020603050405020304" pitchFamily="18" charset="0"/>
                <a:cs typeface="Times New Roman" panose="02020603050405020304" pitchFamily="18" charset="0"/>
              </a:rPr>
              <a:t>ĐMMM lúc 6h: 17 mmol/l </a:t>
            </a:r>
          </a:p>
          <a:p>
            <a:pPr lvl="2">
              <a:lnSpc>
                <a:spcPct val="170000"/>
              </a:lnSpc>
            </a:pPr>
            <a:r>
              <a:rPr lang="en-VN" dirty="0">
                <a:latin typeface="Times New Roman" panose="02020603050405020304" pitchFamily="18" charset="0"/>
                <a:cs typeface="Times New Roman" panose="02020603050405020304" pitchFamily="18" charset="0"/>
              </a:rPr>
              <a:t>Act: 4UI</a:t>
            </a:r>
          </a:p>
          <a:p>
            <a:pPr lvl="1">
              <a:lnSpc>
                <a:spcPct val="170000"/>
              </a:lnSpc>
            </a:pPr>
            <a:r>
              <a:rPr lang="en-VN" dirty="0">
                <a:latin typeface="Times New Roman" panose="02020603050405020304" pitchFamily="18" charset="0"/>
                <a:cs typeface="Times New Roman" panose="02020603050405020304" pitchFamily="18" charset="0"/>
              </a:rPr>
              <a:t>ĐMMM lúc 10h: 8 mmol/l</a:t>
            </a:r>
          </a:p>
          <a:p>
            <a:pPr lvl="2">
              <a:lnSpc>
                <a:spcPct val="170000"/>
              </a:lnSpc>
            </a:pPr>
            <a:r>
              <a:rPr lang="en-VN" dirty="0">
                <a:latin typeface="Times New Roman" panose="02020603050405020304" pitchFamily="18" charset="0"/>
                <a:cs typeface="Times New Roman" panose="02020603050405020304" pitchFamily="18" charset="0"/>
              </a:rPr>
              <a:t>Không tiêm</a:t>
            </a:r>
          </a:p>
          <a:p>
            <a:pPr lvl="1">
              <a:lnSpc>
                <a:spcPct val="170000"/>
              </a:lnSpc>
            </a:pPr>
            <a:r>
              <a:rPr lang="en-VN" dirty="0">
                <a:latin typeface="Times New Roman" panose="02020603050405020304" pitchFamily="18" charset="0"/>
                <a:cs typeface="Times New Roman" panose="02020603050405020304" pitchFamily="18" charset="0"/>
              </a:rPr>
              <a:t>ĐMMM luc 14h: 10 mmol/l</a:t>
            </a:r>
          </a:p>
          <a:p>
            <a:pPr lvl="2">
              <a:lnSpc>
                <a:spcPct val="170000"/>
              </a:lnSpc>
            </a:pPr>
            <a:r>
              <a:rPr lang="en-VN" dirty="0">
                <a:latin typeface="Times New Roman" panose="02020603050405020304" pitchFamily="18" charset="0"/>
                <a:cs typeface="Times New Roman" panose="02020603050405020304" pitchFamily="18" charset="0"/>
              </a:rPr>
              <a:t>Act: 2UI</a:t>
            </a:r>
          </a:p>
          <a:p>
            <a:pPr marL="68580" indent="0">
              <a:lnSpc>
                <a:spcPct val="170000"/>
              </a:lnSpc>
              <a:buNone/>
            </a:pP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2506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3</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a:xfrm>
            <a:off x="457200" y="768134"/>
            <a:ext cx="8229600" cy="4013416"/>
          </a:xfrm>
        </p:spPr>
        <p:txBody>
          <a:bodyPr>
            <a:normAutofit fontScale="77500" lnSpcReduction="20000"/>
          </a:bodyPr>
          <a:lstStyle/>
          <a:p>
            <a:pPr>
              <a:lnSpc>
                <a:spcPct val="170000"/>
              </a:lnSpc>
            </a:pPr>
            <a:r>
              <a:rPr lang="en-VN" dirty="0">
                <a:latin typeface="Times New Roman" panose="02020603050405020304" pitchFamily="18" charset="0"/>
                <a:cs typeface="Times New Roman" panose="02020603050405020304" pitchFamily="18" charset="0"/>
              </a:rPr>
              <a:t>Tình huống 2: BN 60kg, phát hiện ĐTĐ type 2 ( mix 22- 14UI)</a:t>
            </a:r>
          </a:p>
          <a:p>
            <a:pPr lvl="1">
              <a:lnSpc>
                <a:spcPct val="170000"/>
              </a:lnSpc>
            </a:pPr>
            <a:r>
              <a:rPr lang="en-VN" dirty="0">
                <a:latin typeface="Times New Roman" panose="02020603050405020304" pitchFamily="18" charset="0"/>
                <a:cs typeface="Times New Roman" panose="02020603050405020304" pitchFamily="18" charset="0"/>
              </a:rPr>
              <a:t>ĐMMM lúc 6h: 17 mmol/l </a:t>
            </a:r>
          </a:p>
          <a:p>
            <a:pPr lvl="2">
              <a:lnSpc>
                <a:spcPct val="170000"/>
              </a:lnSpc>
            </a:pPr>
            <a:r>
              <a:rPr lang="en-VN" dirty="0">
                <a:latin typeface="Times New Roman" panose="02020603050405020304" pitchFamily="18" charset="0"/>
                <a:cs typeface="Times New Roman" panose="02020603050405020304" pitchFamily="18" charset="0"/>
              </a:rPr>
              <a:t>Lantus 10UI – 12UI</a:t>
            </a:r>
          </a:p>
          <a:p>
            <a:pPr lvl="1">
              <a:lnSpc>
                <a:spcPct val="170000"/>
              </a:lnSpc>
            </a:pPr>
            <a:r>
              <a:rPr lang="en-VN" dirty="0">
                <a:latin typeface="Times New Roman" panose="02020603050405020304" pitchFamily="18" charset="0"/>
                <a:cs typeface="Times New Roman" panose="02020603050405020304" pitchFamily="18" charset="0"/>
              </a:rPr>
              <a:t>ĐMMM lúc 10h: 8 mmol/l</a:t>
            </a:r>
          </a:p>
          <a:p>
            <a:pPr lvl="2">
              <a:lnSpc>
                <a:spcPct val="170000"/>
              </a:lnSpc>
            </a:pPr>
            <a:r>
              <a:rPr lang="en-VN" dirty="0">
                <a:latin typeface="Times New Roman" panose="02020603050405020304" pitchFamily="18" charset="0"/>
                <a:cs typeface="Times New Roman" panose="02020603050405020304" pitchFamily="18" charset="0"/>
              </a:rPr>
              <a:t>Không tiêm</a:t>
            </a:r>
          </a:p>
          <a:p>
            <a:pPr lvl="1">
              <a:lnSpc>
                <a:spcPct val="170000"/>
              </a:lnSpc>
            </a:pPr>
            <a:r>
              <a:rPr lang="en-VN" dirty="0">
                <a:latin typeface="Times New Roman" panose="02020603050405020304" pitchFamily="18" charset="0"/>
                <a:cs typeface="Times New Roman" panose="02020603050405020304" pitchFamily="18" charset="0"/>
              </a:rPr>
              <a:t>ĐMMM luc 14h: 10 mmol/l</a:t>
            </a:r>
          </a:p>
          <a:p>
            <a:pPr lvl="2">
              <a:lnSpc>
                <a:spcPct val="170000"/>
              </a:lnSpc>
            </a:pPr>
            <a:r>
              <a:rPr lang="en-VN" dirty="0">
                <a:latin typeface="Times New Roman" panose="02020603050405020304" pitchFamily="18" charset="0"/>
                <a:cs typeface="Times New Roman" panose="02020603050405020304" pitchFamily="18" charset="0"/>
              </a:rPr>
              <a:t>Act: 2UI</a:t>
            </a:r>
          </a:p>
          <a:p>
            <a:pPr marL="68580" indent="0">
              <a:lnSpc>
                <a:spcPct val="170000"/>
              </a:lnSpc>
              <a:buNone/>
            </a:pP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221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F73EFF9-CB25-4F87-AE11-90084C711DE5}"/>
              </a:ext>
            </a:extLst>
          </p:cNvPr>
          <p:cNvSpPr>
            <a:spLocks noGrp="1"/>
          </p:cNvSpPr>
          <p:nvPr>
            <p:ph type="title"/>
          </p:nvPr>
        </p:nvSpPr>
        <p:spPr>
          <a:xfrm>
            <a:off x="0" y="-114300"/>
            <a:ext cx="9144000" cy="857250"/>
          </a:xfrm>
        </p:spPr>
        <p:txBody>
          <a:bodyPr/>
          <a:lstStyle/>
          <a:p>
            <a:r>
              <a:rPr lang="en-US" dirty="0" err="1"/>
              <a:t>Phác</a:t>
            </a:r>
            <a:r>
              <a:rPr lang="en-US" dirty="0"/>
              <a:t> </a:t>
            </a:r>
            <a:r>
              <a:rPr lang="en-US" dirty="0" err="1"/>
              <a:t>đồ</a:t>
            </a:r>
            <a:r>
              <a:rPr lang="en-US" dirty="0"/>
              <a:t> </a:t>
            </a:r>
            <a:r>
              <a:rPr lang="en-US" dirty="0" err="1"/>
              <a:t>áp</a:t>
            </a:r>
            <a:r>
              <a:rPr lang="en-US" dirty="0"/>
              <a:t> dung </a:t>
            </a:r>
            <a:r>
              <a:rPr lang="en-US" dirty="0" err="1"/>
              <a:t>nuôi</a:t>
            </a:r>
            <a:r>
              <a:rPr lang="en-US" dirty="0"/>
              <a:t> </a:t>
            </a:r>
            <a:r>
              <a:rPr lang="en-US" dirty="0" err="1"/>
              <a:t>dưỡng</a:t>
            </a:r>
            <a:r>
              <a:rPr lang="en-US" dirty="0"/>
              <a:t> qua sonde</a:t>
            </a:r>
          </a:p>
        </p:txBody>
      </p:sp>
      <p:pic>
        <p:nvPicPr>
          <p:cNvPr id="5" name="Content Placeholder 4" descr="Timeline&#10;&#10;Description automatically generated">
            <a:extLst>
              <a:ext uri="{FF2B5EF4-FFF2-40B4-BE49-F238E27FC236}">
                <a16:creationId xmlns:a16="http://schemas.microsoft.com/office/drawing/2014/main" id="{8A6D45AE-FD1C-C143-AA6E-79B02DDD3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8134"/>
            <a:ext cx="6781800" cy="4242016"/>
          </a:xfrm>
          <a:noFill/>
        </p:spPr>
      </p:pic>
      <p:sp>
        <p:nvSpPr>
          <p:cNvPr id="8" name="TextBox 7">
            <a:extLst>
              <a:ext uri="{FF2B5EF4-FFF2-40B4-BE49-F238E27FC236}">
                <a16:creationId xmlns:a16="http://schemas.microsoft.com/office/drawing/2014/main" id="{293083E0-FD9B-4F4E-9941-32C01FB5DD0B}"/>
              </a:ext>
            </a:extLst>
          </p:cNvPr>
          <p:cNvSpPr txBox="1"/>
          <p:nvPr/>
        </p:nvSpPr>
        <p:spPr>
          <a:xfrm>
            <a:off x="2277094" y="2326965"/>
            <a:ext cx="4577936" cy="369332"/>
          </a:xfrm>
          <a:prstGeom prst="rect">
            <a:avLst/>
          </a:prstGeom>
          <a:noFill/>
        </p:spPr>
        <p:txBody>
          <a:bodyPr wrap="square">
            <a:spAutoFit/>
          </a:bodyPr>
          <a:lstStyle/>
          <a:p>
            <a:endParaRPr lang="en-VN" dirty="0"/>
          </a:p>
        </p:txBody>
      </p:sp>
      <p:sp>
        <p:nvSpPr>
          <p:cNvPr id="11" name="TextBox 10">
            <a:extLst>
              <a:ext uri="{FF2B5EF4-FFF2-40B4-BE49-F238E27FC236}">
                <a16:creationId xmlns:a16="http://schemas.microsoft.com/office/drawing/2014/main" id="{F7AB1C25-0733-E34B-9F85-CBB9A9E47CC8}"/>
              </a:ext>
            </a:extLst>
          </p:cNvPr>
          <p:cNvSpPr txBox="1"/>
          <p:nvPr/>
        </p:nvSpPr>
        <p:spPr>
          <a:xfrm>
            <a:off x="2277094" y="2326965"/>
            <a:ext cx="4577936" cy="369332"/>
          </a:xfrm>
          <a:prstGeom prst="rect">
            <a:avLst/>
          </a:prstGeom>
          <a:noFill/>
        </p:spPr>
        <p:txBody>
          <a:bodyPr wrap="square">
            <a:spAutoFit/>
          </a:bodyPr>
          <a:lstStyle/>
          <a:p>
            <a:endParaRPr lang="en-VN" dirty="0"/>
          </a:p>
        </p:txBody>
      </p:sp>
    </p:spTree>
    <p:extLst>
      <p:ext uri="{BB962C8B-B14F-4D97-AF65-F5344CB8AC3E}">
        <p14:creationId xmlns:p14="http://schemas.microsoft.com/office/powerpoint/2010/main" val="208095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4</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p:txBody>
          <a:bodyPr>
            <a:normAutofit/>
          </a:bodyPr>
          <a:lstStyle/>
          <a:p>
            <a:r>
              <a:rPr lang="en-VN" dirty="0">
                <a:latin typeface="Times New Roman" panose="02020603050405020304" pitchFamily="18" charset="0"/>
                <a:cs typeface="Times New Roman" panose="02020603050405020304" pitchFamily="18" charset="0"/>
              </a:rPr>
              <a:t>BN nữ, 60t, Ts ĐTĐ type 2 đang uống D</a:t>
            </a:r>
            <a:r>
              <a:rPr lang="en-US" dirty="0" err="1">
                <a:latin typeface="Times New Roman" panose="02020603050405020304" pitchFamily="18" charset="0"/>
                <a:cs typeface="Times New Roman" panose="02020603050405020304" pitchFamily="18" charset="0"/>
              </a:rPr>
              <a:t>i</a:t>
            </a:r>
            <a:r>
              <a:rPr lang="en-VN" dirty="0">
                <a:latin typeface="Times New Roman" panose="02020603050405020304" pitchFamily="18" charset="0"/>
                <a:cs typeface="Times New Roman" panose="02020603050405020304" pitchFamily="18" charset="0"/>
              </a:rPr>
              <a:t>amicron và glucophage. Nhập viện vì TBMMN liệt ½ người phải, có tình trạng ăn uống sặc. BN được đặt sonde dạ dày nuôi dưỡng qua sonde. Glucose </a:t>
            </a:r>
            <a:r>
              <a:rPr lang="en-VN">
                <a:latin typeface="Times New Roman" panose="02020603050405020304" pitchFamily="18" charset="0"/>
                <a:cs typeface="Times New Roman" panose="02020603050405020304" pitchFamily="18" charset="0"/>
              </a:rPr>
              <a:t>máu 2</a:t>
            </a:r>
            <a:r>
              <a:rPr lang="en-VN" dirty="0">
                <a:latin typeface="Times New Roman" panose="02020603050405020304" pitchFamily="18" charset="0"/>
                <a:cs typeface="Times New Roman" panose="02020603050405020304" pitchFamily="18" charset="0"/>
              </a:rPr>
              <a:t>5</a:t>
            </a:r>
            <a:r>
              <a:rPr lang="en-VN">
                <a:latin typeface="Times New Roman" panose="02020603050405020304" pitchFamily="18" charset="0"/>
                <a:cs typeface="Times New Roman" panose="02020603050405020304" pitchFamily="18" charset="0"/>
              </a:rPr>
              <a:t> </a:t>
            </a:r>
            <a:r>
              <a:rPr lang="en-VN" dirty="0">
                <a:latin typeface="Times New Roman" panose="02020603050405020304" pitchFamily="18" charset="0"/>
                <a:cs typeface="Times New Roman" panose="02020603050405020304" pitchFamily="18" charset="0"/>
              </a:rPr>
              <a:t>mmol/l, </a:t>
            </a:r>
            <a:r>
              <a:rPr lang="en-VN">
                <a:latin typeface="Times New Roman" panose="02020603050405020304" pitchFamily="18" charset="0"/>
                <a:cs typeface="Times New Roman" panose="02020603050405020304" pitchFamily="18" charset="0"/>
              </a:rPr>
              <a:t>Hba1c 11%. </a:t>
            </a:r>
            <a:endParaRPr lang="en-VN" dirty="0">
              <a:latin typeface="Times New Roman" panose="02020603050405020304" pitchFamily="18" charset="0"/>
              <a:cs typeface="Times New Roman" panose="02020603050405020304" pitchFamily="18" charset="0"/>
            </a:endParaRPr>
          </a:p>
          <a:p>
            <a:r>
              <a:rPr lang="en-VN" dirty="0">
                <a:latin typeface="Times New Roman" panose="02020603050405020304" pitchFamily="18" charset="0"/>
                <a:cs typeface="Times New Roman" panose="02020603050405020304" pitchFamily="18" charset="0"/>
              </a:rPr>
              <a:t>Thảo luận?</a:t>
            </a:r>
          </a:p>
          <a:p>
            <a:pPr lvl="1"/>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ntn</a:t>
            </a:r>
            <a:r>
              <a:rPr lang="en-US" dirty="0">
                <a:latin typeface="Times New Roman" panose="02020603050405020304" pitchFamily="18" charset="0"/>
                <a:cs typeface="Times New Roman" panose="02020603050405020304" pitchFamily="18" charset="0"/>
              </a:rPr>
              <a:t>?</a:t>
            </a: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08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F58B-05D2-3344-821A-7F66E85E5C69}"/>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B094081-1720-F147-B9E2-363933BBCBBC}"/>
              </a:ext>
            </a:extLst>
          </p:cNvPr>
          <p:cNvSpPr>
            <a:spLocks noGrp="1"/>
          </p:cNvSpPr>
          <p:nvPr>
            <p:ph idx="1"/>
          </p:nvPr>
        </p:nvSpPr>
        <p:spPr/>
        <p:txBody>
          <a:bodyPr/>
          <a:lstStyle/>
          <a:p>
            <a:r>
              <a:rPr lang="en-VN" dirty="0">
                <a:latin typeface="Times New Roman" panose="02020603050405020304" pitchFamily="18" charset="0"/>
                <a:cs typeface="Times New Roman" panose="02020603050405020304" pitchFamily="18" charset="0"/>
              </a:rPr>
              <a:t>Đối với ĐTĐ type 2, sử dụng thuốc viên HĐH/ phát hiện lần đầu</a:t>
            </a:r>
          </a:p>
          <a:p>
            <a:pPr lvl="1"/>
            <a:r>
              <a:rPr lang="en-VN" dirty="0">
                <a:latin typeface="Times New Roman" panose="02020603050405020304" pitchFamily="18" charset="0"/>
                <a:cs typeface="Times New Roman" panose="02020603050405020304" pitchFamily="18" charset="0"/>
              </a:rPr>
              <a:t>Ngừng tất cả các loại thuốc</a:t>
            </a:r>
          </a:p>
          <a:p>
            <a:pPr lvl="1"/>
            <a:r>
              <a:rPr lang="en-VN" dirty="0">
                <a:latin typeface="Times New Roman" panose="02020603050405020304" pitchFamily="18" charset="0"/>
                <a:cs typeface="Times New Roman" panose="02020603050405020304" pitchFamily="18" charset="0"/>
              </a:rPr>
              <a:t>Tiêm dưới da Novorapid/ Act: 1-2UI/ 15g CHO</a:t>
            </a:r>
          </a:p>
          <a:p>
            <a:pPr lvl="1"/>
            <a:r>
              <a:rPr lang="en-VN" dirty="0">
                <a:latin typeface="Times New Roman" panose="02020603050405020304" pitchFamily="18" charset="0"/>
                <a:cs typeface="Times New Roman" panose="02020603050405020304" pitchFamily="18" charset="0"/>
              </a:rPr>
              <a:t>Theo dõi ĐMMM trước mỗi lần ăn sonde, nếu:</a:t>
            </a:r>
          </a:p>
          <a:p>
            <a:pPr lvl="2"/>
            <a:r>
              <a:rPr lang="en-US" dirty="0"/>
              <a:t>3.9 ≤ glucose ≤ 8.3: </a:t>
            </a:r>
            <a:r>
              <a:rPr lang="en-US" dirty="0" err="1"/>
              <a:t>đạt</a:t>
            </a:r>
            <a:r>
              <a:rPr lang="en-US" dirty="0"/>
              <a:t> </a:t>
            </a:r>
            <a:r>
              <a:rPr lang="en-US" dirty="0" err="1"/>
              <a:t>mục</a:t>
            </a:r>
            <a:r>
              <a:rPr lang="en-US" dirty="0"/>
              <a:t> </a:t>
            </a:r>
            <a:r>
              <a:rPr lang="en-US" dirty="0" err="1"/>
              <a:t>tiêu</a:t>
            </a:r>
            <a:endParaRPr lang="en-VN" dirty="0"/>
          </a:p>
          <a:p>
            <a:pPr lvl="2"/>
            <a:r>
              <a:rPr lang="en-US" dirty="0"/>
              <a:t>8.3 &lt; glucose ≤ 11.1: </a:t>
            </a:r>
            <a:r>
              <a:rPr lang="en-US" dirty="0" err="1"/>
              <a:t>novorapid</a:t>
            </a:r>
            <a:r>
              <a:rPr lang="en-US" dirty="0"/>
              <a:t>/ </a:t>
            </a:r>
            <a:r>
              <a:rPr lang="en-US" dirty="0" err="1"/>
              <a:t>actrapid</a:t>
            </a:r>
            <a:r>
              <a:rPr lang="en-US" dirty="0"/>
              <a:t> 2UI ( TDD)</a:t>
            </a:r>
            <a:endParaRPr lang="en-VN" dirty="0"/>
          </a:p>
          <a:p>
            <a:pPr lvl="2"/>
            <a:r>
              <a:rPr lang="en-US" dirty="0"/>
              <a:t>glucose &gt; 11.1: </a:t>
            </a:r>
            <a:r>
              <a:rPr lang="en-US" dirty="0" err="1"/>
              <a:t>novorapid</a:t>
            </a:r>
            <a:r>
              <a:rPr lang="en-US" dirty="0"/>
              <a:t>/ </a:t>
            </a:r>
            <a:r>
              <a:rPr lang="en-US" dirty="0" err="1"/>
              <a:t>actrapid</a:t>
            </a:r>
            <a:r>
              <a:rPr lang="en-US" dirty="0"/>
              <a:t> 4UI ( TDD)</a:t>
            </a:r>
            <a:endParaRPr lang="en-VN" dirty="0"/>
          </a:p>
          <a:p>
            <a:pPr lvl="2"/>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86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04B4-B73C-FF46-A8FF-12C30730482C}"/>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TẠI SAO?</a:t>
            </a:r>
          </a:p>
        </p:txBody>
      </p:sp>
      <p:sp>
        <p:nvSpPr>
          <p:cNvPr id="3" name="Content Placeholder 2">
            <a:extLst>
              <a:ext uri="{FF2B5EF4-FFF2-40B4-BE49-F238E27FC236}">
                <a16:creationId xmlns:a16="http://schemas.microsoft.com/office/drawing/2014/main" id="{BEC27885-E5C8-1B4C-A74C-968F96E06022}"/>
              </a:ext>
            </a:extLst>
          </p:cNvPr>
          <p:cNvSpPr>
            <a:spLocks noGrp="1"/>
          </p:cNvSpPr>
          <p:nvPr>
            <p:ph idx="1"/>
          </p:nvPr>
        </p:nvSpPr>
        <p:spPr/>
        <p:txBody>
          <a:bodyPr>
            <a:normAutofit fontScale="92500" lnSpcReduction="10000"/>
          </a:bodyPr>
          <a:lstStyle/>
          <a:p>
            <a:r>
              <a:rPr lang="en-VN" dirty="0">
                <a:latin typeface="Arial" panose="020B0604020202020204" pitchFamily="34" charset="0"/>
                <a:cs typeface="Arial" panose="020B0604020202020204" pitchFamily="34" charset="0"/>
              </a:rPr>
              <a:t>BN nhập viện vì rất nhiều lý do khác nhau. Vì vậy, BS điều trị không phải là BS chuyên khoa Nội tiết ( VD: BN nhập viện vì mổ u dạ dày, BS Ngoại khoa sẽ là người chỉnh đường máu)</a:t>
            </a:r>
          </a:p>
          <a:p>
            <a:r>
              <a:rPr lang="en-VN" dirty="0">
                <a:latin typeface="Arial" panose="020B0604020202020204" pitchFamily="34" charset="0"/>
                <a:cs typeface="Arial" panose="020B0604020202020204" pitchFamily="34" charset="0"/>
              </a:rPr>
              <a:t>Quá tải cho BS Nội Tiết nếu phải hội chẩn tất cả BN tăng đường máu nhập viện ( không thể thực hiện được)</a:t>
            </a:r>
          </a:p>
          <a:p>
            <a:r>
              <a:rPr lang="en-VN" dirty="0">
                <a:latin typeface="Arial" panose="020B0604020202020204" pitchFamily="34" charset="0"/>
                <a:cs typeface="Arial" panose="020B0604020202020204" pitchFamily="34" charset="0"/>
              </a:rPr>
              <a:t>Bất cập: BS không chuyên khoa phải điều trị đường máu, trường hợp cần không hội chẩn/ hoặc quá muộn), trường hợp không cần thì hội chẩn</a:t>
            </a:r>
          </a:p>
        </p:txBody>
      </p:sp>
    </p:spTree>
    <p:extLst>
      <p:ext uri="{BB962C8B-B14F-4D97-AF65-F5344CB8AC3E}">
        <p14:creationId xmlns:p14="http://schemas.microsoft.com/office/powerpoint/2010/main" val="838640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F58B-05D2-3344-821A-7F66E85E5C69}"/>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B094081-1720-F147-B9E2-363933BBCBBC}"/>
              </a:ext>
            </a:extLst>
          </p:cNvPr>
          <p:cNvSpPr>
            <a:spLocks noGrp="1"/>
          </p:cNvSpPr>
          <p:nvPr>
            <p:ph idx="1"/>
          </p:nvPr>
        </p:nvSpPr>
        <p:spPr/>
        <p:txBody>
          <a:bodyPr/>
          <a:lstStyle/>
          <a:p>
            <a:r>
              <a:rPr lang="en-VN" dirty="0">
                <a:latin typeface="Times New Roman" panose="02020603050405020304" pitchFamily="18" charset="0"/>
                <a:cs typeface="Times New Roman" panose="02020603050405020304" pitchFamily="18" charset="0"/>
              </a:rPr>
              <a:t>Đối với ĐTĐ type 1/ type 2, đang tiêm insulin</a:t>
            </a:r>
          </a:p>
          <a:p>
            <a:pPr lvl="1"/>
            <a:r>
              <a:rPr lang="en-VN" dirty="0">
                <a:latin typeface="Times New Roman" panose="02020603050405020304" pitchFamily="18" charset="0"/>
                <a:cs typeface="Times New Roman" panose="02020603050405020304" pitchFamily="18" charset="0"/>
              </a:rPr>
              <a:t>Lantus/ NPH: liều tại nhà hoặc 0.2UI/kg</a:t>
            </a:r>
          </a:p>
          <a:p>
            <a:pPr lvl="1"/>
            <a:r>
              <a:rPr lang="en-VN" dirty="0">
                <a:latin typeface="Times New Roman" panose="02020603050405020304" pitchFamily="18" charset="0"/>
                <a:cs typeface="Times New Roman" panose="02020603050405020304" pitchFamily="18" charset="0"/>
              </a:rPr>
              <a:t>Novorapid/ Act 1-2UI/ 15g CHO</a:t>
            </a:r>
          </a:p>
          <a:p>
            <a:pPr lvl="1"/>
            <a:r>
              <a:rPr lang="en-VN" dirty="0">
                <a:latin typeface="Times New Roman" panose="02020603050405020304" pitchFamily="18" charset="0"/>
                <a:cs typeface="Times New Roman" panose="02020603050405020304" pitchFamily="18" charset="0"/>
              </a:rPr>
              <a:t>Theo dõi ĐMMM trước ăn sonde, nếu:</a:t>
            </a:r>
          </a:p>
          <a:p>
            <a:pPr lvl="2"/>
            <a:r>
              <a:rPr lang="en-US" dirty="0"/>
              <a:t>3.9 ≤ glucose ≤ 8.3: </a:t>
            </a:r>
            <a:r>
              <a:rPr lang="en-US" dirty="0" err="1"/>
              <a:t>đạt</a:t>
            </a:r>
            <a:r>
              <a:rPr lang="en-US" dirty="0"/>
              <a:t> </a:t>
            </a:r>
            <a:r>
              <a:rPr lang="en-US" dirty="0" err="1"/>
              <a:t>mục</a:t>
            </a:r>
            <a:r>
              <a:rPr lang="en-US" dirty="0"/>
              <a:t> </a:t>
            </a:r>
            <a:r>
              <a:rPr lang="en-US" dirty="0" err="1"/>
              <a:t>tiêu</a:t>
            </a:r>
            <a:endParaRPr lang="en-VN" dirty="0"/>
          </a:p>
          <a:p>
            <a:pPr lvl="2"/>
            <a:r>
              <a:rPr lang="en-US" dirty="0"/>
              <a:t>8.3 &lt; glucose ≤ 11.1: </a:t>
            </a:r>
            <a:r>
              <a:rPr lang="en-US" dirty="0" err="1"/>
              <a:t>novorapid</a:t>
            </a:r>
            <a:r>
              <a:rPr lang="en-US" dirty="0"/>
              <a:t>/ </a:t>
            </a:r>
            <a:r>
              <a:rPr lang="en-US" dirty="0" err="1"/>
              <a:t>actrapid</a:t>
            </a:r>
            <a:r>
              <a:rPr lang="en-US" dirty="0"/>
              <a:t> 2UI ( TDD)</a:t>
            </a:r>
            <a:endParaRPr lang="en-VN" dirty="0"/>
          </a:p>
          <a:p>
            <a:pPr lvl="2"/>
            <a:r>
              <a:rPr lang="en-US" dirty="0"/>
              <a:t>glucose &gt; 11.1: </a:t>
            </a:r>
            <a:r>
              <a:rPr lang="en-US" dirty="0" err="1"/>
              <a:t>novorapid</a:t>
            </a:r>
            <a:r>
              <a:rPr lang="en-US" dirty="0"/>
              <a:t>/ </a:t>
            </a:r>
            <a:r>
              <a:rPr lang="en-US" dirty="0" err="1"/>
              <a:t>actrapid</a:t>
            </a:r>
            <a:r>
              <a:rPr lang="en-US" dirty="0"/>
              <a:t> 4UI ( TDD)</a:t>
            </a:r>
            <a:endParaRPr lang="en-VN" dirty="0"/>
          </a:p>
          <a:p>
            <a:pPr lvl="2"/>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71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67A-9239-4A47-8B63-5D2083FDA916}"/>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endParaRPr lang="en-VN" dirty="0"/>
          </a:p>
        </p:txBody>
      </p:sp>
      <p:sp>
        <p:nvSpPr>
          <p:cNvPr id="3" name="Content Placeholder 2">
            <a:extLst>
              <a:ext uri="{FF2B5EF4-FFF2-40B4-BE49-F238E27FC236}">
                <a16:creationId xmlns:a16="http://schemas.microsoft.com/office/drawing/2014/main" id="{3AE84404-71F8-7B4C-8E40-142AE035DBAC}"/>
              </a:ext>
            </a:extLst>
          </p:cNvPr>
          <p:cNvSpPr>
            <a:spLocks noGrp="1"/>
          </p:cNvSpPr>
          <p:nvPr>
            <p:ph idx="1"/>
          </p:nvPr>
        </p:nvSpPr>
        <p:spPr>
          <a:xfrm>
            <a:off x="457200" y="768134"/>
            <a:ext cx="8229600" cy="4242016"/>
          </a:xfrm>
        </p:spPr>
        <p:txBody>
          <a:bodyPr/>
          <a:lstStyle/>
          <a:p>
            <a:r>
              <a:rPr lang="en-VN" dirty="0"/>
              <a:t>Dựa vào kết quả đường máu</a:t>
            </a:r>
          </a:p>
          <a:p>
            <a:pPr lvl="1"/>
            <a:r>
              <a:rPr lang="en-VN" dirty="0"/>
              <a:t>Glucose máu &lt;= 3.9 mmol/l → phác đồ hạ đường huyết </a:t>
            </a:r>
          </a:p>
          <a:p>
            <a:pPr lvl="1"/>
            <a:r>
              <a:rPr lang="en-VN" dirty="0"/>
              <a:t>Glucose &gt;= 14 mmol/l → xử trí phác đồ tăng đường huyết cấp tính</a:t>
            </a:r>
          </a:p>
          <a:p>
            <a:pPr lvl="2"/>
            <a:r>
              <a:rPr lang="en-VN" dirty="0"/>
              <a:t>Bị TALTT và toan ceton?</a:t>
            </a:r>
          </a:p>
          <a:p>
            <a:pPr lvl="2"/>
            <a:r>
              <a:rPr lang="en-VN" dirty="0"/>
              <a:t>Không bị TALTT và toan ceton?</a:t>
            </a:r>
          </a:p>
          <a:p>
            <a:pPr lvl="1"/>
            <a:r>
              <a:rPr lang="en-VN" dirty="0"/>
              <a:t>4 &lt;= glucose &lt;= 13.9: </a:t>
            </a:r>
          </a:p>
          <a:p>
            <a:pPr lvl="2"/>
            <a:r>
              <a:rPr lang="en-VN" dirty="0"/>
              <a:t>4- 7.8</a:t>
            </a:r>
          </a:p>
          <a:p>
            <a:pPr lvl="2"/>
            <a:r>
              <a:rPr lang="en-VN" dirty="0"/>
              <a:t>7.8 – 13.9</a:t>
            </a:r>
          </a:p>
        </p:txBody>
      </p:sp>
    </p:spTree>
    <p:extLst>
      <p:ext uri="{BB962C8B-B14F-4D97-AF65-F5344CB8AC3E}">
        <p14:creationId xmlns:p14="http://schemas.microsoft.com/office/powerpoint/2010/main" val="811909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67A-9239-4A47-8B63-5D2083FDA916}"/>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CÓ NHỮNG PHÁC ĐỒ NÀO?</a:t>
            </a:r>
            <a:endParaRPr lang="en-VN" dirty="0"/>
          </a:p>
        </p:txBody>
      </p:sp>
      <p:sp>
        <p:nvSpPr>
          <p:cNvPr id="3" name="Content Placeholder 2">
            <a:extLst>
              <a:ext uri="{FF2B5EF4-FFF2-40B4-BE49-F238E27FC236}">
                <a16:creationId xmlns:a16="http://schemas.microsoft.com/office/drawing/2014/main" id="{3AE84404-71F8-7B4C-8E40-142AE035DBAC}"/>
              </a:ext>
            </a:extLst>
          </p:cNvPr>
          <p:cNvSpPr>
            <a:spLocks noGrp="1"/>
          </p:cNvSpPr>
          <p:nvPr>
            <p:ph idx="1"/>
          </p:nvPr>
        </p:nvSpPr>
        <p:spPr>
          <a:xfrm>
            <a:off x="457200" y="768134"/>
            <a:ext cx="8229600" cy="4242016"/>
          </a:xfrm>
        </p:spPr>
        <p:txBody>
          <a:bodyPr/>
          <a:lstStyle/>
          <a:p>
            <a:r>
              <a:rPr lang="en-VN" dirty="0"/>
              <a:t>Dựa vào kết quả đường máu</a:t>
            </a:r>
          </a:p>
          <a:p>
            <a:pPr lvl="1"/>
            <a:r>
              <a:rPr lang="en-VN" dirty="0"/>
              <a:t>4 &lt;= glucose &lt;= 13.9: </a:t>
            </a:r>
          </a:p>
          <a:p>
            <a:pPr lvl="2"/>
            <a:r>
              <a:rPr lang="en-VN" dirty="0"/>
              <a:t>4- 7.8</a:t>
            </a:r>
          </a:p>
          <a:p>
            <a:pPr lvl="3"/>
            <a:r>
              <a:rPr lang="en-US" dirty="0"/>
              <a:t>T</a:t>
            </a:r>
            <a:r>
              <a:rPr lang="en-VN" dirty="0"/>
              <a:t>iền sử ĐTĐ?</a:t>
            </a:r>
          </a:p>
          <a:p>
            <a:pPr lvl="4"/>
            <a:r>
              <a:rPr lang="en-US" dirty="0"/>
              <a:t>K</a:t>
            </a:r>
            <a:r>
              <a:rPr lang="en-VN" dirty="0"/>
              <a:t>hông: bình thường</a:t>
            </a:r>
          </a:p>
          <a:p>
            <a:pPr lvl="4"/>
            <a:r>
              <a:rPr lang="en-VN" dirty="0"/>
              <a:t>Có: áp dụng các phác đồ chế độ ăn đường miệng, tĩnh mạch, nhịn ăn, nuôi dưỡng qua sonde</a:t>
            </a:r>
          </a:p>
          <a:p>
            <a:pPr lvl="2"/>
            <a:r>
              <a:rPr lang="en-VN" dirty="0"/>
              <a:t>7.9 – 13.9: áp dụng các phác đồ như trên</a:t>
            </a:r>
          </a:p>
        </p:txBody>
      </p:sp>
    </p:spTree>
    <p:extLst>
      <p:ext uri="{BB962C8B-B14F-4D97-AF65-F5344CB8AC3E}">
        <p14:creationId xmlns:p14="http://schemas.microsoft.com/office/powerpoint/2010/main" val="3007699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Ca lâm sàng 5 </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normAutofit fontScale="92500"/>
          </a:bodyPr>
          <a:lstStyle/>
          <a:p>
            <a:r>
              <a:rPr lang="en-VN" dirty="0">
                <a:latin typeface="Arial" panose="020B0604020202020204" pitchFamily="34" charset="0"/>
                <a:cs typeface="Arial" panose="020B0604020202020204" pitchFamily="34" charset="0"/>
              </a:rPr>
              <a:t>BN nam, 80t, 50kg bị sa sút trí tuệ, nhồi máu não đa ổ, suy tim, nhập viện vì triệu chứng ho, sôt, khó thở. Tiền sử ĐTĐ type 2 tiêm insulin 20UI/ ngày</a:t>
            </a:r>
          </a:p>
          <a:p>
            <a:r>
              <a:rPr lang="en-VN" dirty="0">
                <a:latin typeface="Arial" panose="020B0604020202020204" pitchFamily="34" charset="0"/>
                <a:cs typeface="Arial" panose="020B0604020202020204" pitchFamily="34" charset="0"/>
              </a:rPr>
              <a:t>Đường máu 12 mmol/l, HbA1c 9%</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XN khác: </a:t>
            </a:r>
          </a:p>
          <a:p>
            <a:pPr lvl="1"/>
            <a:r>
              <a:rPr lang="en-VN" dirty="0">
                <a:latin typeface="Arial" panose="020B0604020202020204" pitchFamily="34" charset="0"/>
                <a:cs typeface="Arial" panose="020B0604020202020204" pitchFamily="34" charset="0"/>
              </a:rPr>
              <a:t>GOT 30UI/L, GPT 40UI/l</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ure 7 mmol/l, Creatinine 88 Mmol/l</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rPr>
              <a:t>điện giải đồ K 4 mmol/l, Na 140 mmol/l</a:t>
            </a:r>
          </a:p>
          <a:p>
            <a:r>
              <a:rPr lang="en-VN" dirty="0">
                <a:latin typeface="Arial" panose="020B0604020202020204" pitchFamily="34" charset="0"/>
                <a:cs typeface="Arial" panose="020B0604020202020204" pitchFamily="34" charset="0"/>
              </a:rPr>
              <a:t>Câu hỏi: kiểm soát đường máu thế nào?</a:t>
            </a:r>
          </a:p>
        </p:txBody>
      </p:sp>
    </p:spTree>
    <p:extLst>
      <p:ext uri="{BB962C8B-B14F-4D97-AF65-F5344CB8AC3E}">
        <p14:creationId xmlns:p14="http://schemas.microsoft.com/office/powerpoint/2010/main" val="516030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077B5B-D2CE-4F2B-82E4-0396BE14CB3D}"/>
              </a:ext>
            </a:extLst>
          </p:cNvPr>
          <p:cNvSpPr>
            <a:spLocks noGrp="1"/>
          </p:cNvSpPr>
          <p:nvPr>
            <p:ph type="title"/>
          </p:nvPr>
        </p:nvSpPr>
        <p:spPr>
          <a:xfrm>
            <a:off x="0" y="-114300"/>
            <a:ext cx="9144000" cy="857250"/>
          </a:xfrm>
        </p:spPr>
        <p:txBody>
          <a:bodyPr/>
          <a:lstStyle/>
          <a:p>
            <a:r>
              <a:rPr lang="en-US" dirty="0" err="1"/>
              <a:t>Phác</a:t>
            </a:r>
            <a:r>
              <a:rPr lang="en-US" dirty="0"/>
              <a:t> </a:t>
            </a:r>
            <a:r>
              <a:rPr lang="en-US" dirty="0" err="1"/>
              <a:t>đồ</a:t>
            </a:r>
            <a:r>
              <a:rPr lang="en-US" dirty="0"/>
              <a:t> </a:t>
            </a:r>
            <a:r>
              <a:rPr lang="en-US" dirty="0" err="1"/>
              <a:t>áp</a:t>
            </a:r>
            <a:r>
              <a:rPr lang="en-US" dirty="0"/>
              <a:t> dung </a:t>
            </a:r>
            <a:r>
              <a:rPr lang="en-US" dirty="0" err="1"/>
              <a:t>chế</a:t>
            </a:r>
            <a:r>
              <a:rPr lang="en-US" dirty="0"/>
              <a:t> </a:t>
            </a:r>
            <a:r>
              <a:rPr lang="en-US" dirty="0" err="1"/>
              <a:t>độ</a:t>
            </a:r>
            <a:r>
              <a:rPr lang="en-US" dirty="0"/>
              <a:t> </a:t>
            </a:r>
            <a:r>
              <a:rPr lang="en-US" dirty="0" err="1"/>
              <a:t>ăn</a:t>
            </a:r>
            <a:r>
              <a:rPr lang="en-US" dirty="0"/>
              <a:t> </a:t>
            </a:r>
            <a:r>
              <a:rPr lang="en-US" dirty="0" err="1"/>
              <a:t>đương</a:t>
            </a:r>
            <a:r>
              <a:rPr lang="en-US" dirty="0"/>
              <a:t> </a:t>
            </a:r>
            <a:r>
              <a:rPr lang="en-US" dirty="0" err="1"/>
              <a:t>miệng</a:t>
            </a:r>
            <a:endParaRPr lang="en-US" dirty="0"/>
          </a:p>
        </p:txBody>
      </p:sp>
      <p:pic>
        <p:nvPicPr>
          <p:cNvPr id="5" name="Content Placeholder 4" descr="Diagram&#10;&#10;Description automatically generated">
            <a:extLst>
              <a:ext uri="{FF2B5EF4-FFF2-40B4-BE49-F238E27FC236}">
                <a16:creationId xmlns:a16="http://schemas.microsoft.com/office/drawing/2014/main" id="{292579D2-5701-8D41-B8FF-229357609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8134"/>
            <a:ext cx="7467600" cy="4242016"/>
          </a:xfrm>
          <a:noFill/>
        </p:spPr>
      </p:pic>
    </p:spTree>
    <p:extLst>
      <p:ext uri="{BB962C8B-B14F-4D97-AF65-F5344CB8AC3E}">
        <p14:creationId xmlns:p14="http://schemas.microsoft.com/office/powerpoint/2010/main" val="1534641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4A9C-E6CA-164B-B04B-09E80D72412E}"/>
              </a:ext>
            </a:extLst>
          </p:cNvPr>
          <p:cNvSpPr>
            <a:spLocks noGrp="1"/>
          </p:cNvSpPr>
          <p:nvPr>
            <p:ph type="title"/>
          </p:nvPr>
        </p:nvSpPr>
        <p:spPr>
          <a:xfrm>
            <a:off x="0" y="-114300"/>
            <a:ext cx="9144000" cy="857250"/>
          </a:xfrm>
        </p:spPr>
        <p:txBody>
          <a:bodyPr anchor="ctr">
            <a:normAutofit/>
          </a:bodyPr>
          <a:lstStyle/>
          <a:p>
            <a:r>
              <a:rPr lang="en-US" dirty="0"/>
              <a:t>N</a:t>
            </a:r>
            <a:r>
              <a:rPr lang="en-VN" dirty="0"/>
              <a:t>guy cơ hạ đường huyết cao?</a:t>
            </a:r>
          </a:p>
        </p:txBody>
      </p:sp>
      <p:pic>
        <p:nvPicPr>
          <p:cNvPr id="5" name="Content Placeholder 4" descr="Diagram&#10;&#10;Description automatically generated">
            <a:extLst>
              <a:ext uri="{FF2B5EF4-FFF2-40B4-BE49-F238E27FC236}">
                <a16:creationId xmlns:a16="http://schemas.microsoft.com/office/drawing/2014/main" id="{D599B825-1868-DF4A-8853-0111E65D84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8134"/>
            <a:ext cx="6400799" cy="4165816"/>
          </a:xfrm>
          <a:noFill/>
        </p:spPr>
      </p:pic>
    </p:spTree>
    <p:extLst>
      <p:ext uri="{BB962C8B-B14F-4D97-AF65-F5344CB8AC3E}">
        <p14:creationId xmlns:p14="http://schemas.microsoft.com/office/powerpoint/2010/main" val="1018989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077B5B-D2CE-4F2B-82E4-0396BE14CB3D}"/>
              </a:ext>
            </a:extLst>
          </p:cNvPr>
          <p:cNvSpPr>
            <a:spLocks noGrp="1"/>
          </p:cNvSpPr>
          <p:nvPr>
            <p:ph type="title"/>
          </p:nvPr>
        </p:nvSpPr>
        <p:spPr>
          <a:xfrm>
            <a:off x="0" y="-114300"/>
            <a:ext cx="9144000" cy="857250"/>
          </a:xfrm>
        </p:spPr>
        <p:txBody>
          <a:bodyPr/>
          <a:lstStyle/>
          <a:p>
            <a:r>
              <a:rPr lang="en-US" dirty="0" err="1"/>
              <a:t>Không</a:t>
            </a:r>
            <a:r>
              <a:rPr lang="en-US" dirty="0"/>
              <a:t> </a:t>
            </a:r>
            <a:r>
              <a:rPr lang="en-US" dirty="0" err="1"/>
              <a:t>có</a:t>
            </a:r>
            <a:r>
              <a:rPr lang="en-US" dirty="0"/>
              <a:t> </a:t>
            </a:r>
            <a:r>
              <a:rPr lang="en-US" dirty="0" err="1"/>
              <a:t>nguy</a:t>
            </a:r>
            <a:r>
              <a:rPr lang="en-US" dirty="0"/>
              <a:t> </a:t>
            </a:r>
            <a:r>
              <a:rPr lang="en-US" dirty="0" err="1"/>
              <a:t>cơ</a:t>
            </a:r>
            <a:r>
              <a:rPr lang="en-US" dirty="0"/>
              <a:t> </a:t>
            </a:r>
            <a:r>
              <a:rPr lang="en-US" dirty="0" err="1"/>
              <a:t>hạ</a:t>
            </a:r>
            <a:r>
              <a:rPr lang="en-US" dirty="0"/>
              <a:t> </a:t>
            </a:r>
            <a:r>
              <a:rPr lang="en-US" dirty="0" err="1"/>
              <a:t>đường</a:t>
            </a:r>
            <a:r>
              <a:rPr lang="en-US" dirty="0"/>
              <a:t> </a:t>
            </a:r>
            <a:r>
              <a:rPr lang="en-US" dirty="0" err="1"/>
              <a:t>huyết</a:t>
            </a:r>
            <a:endParaRPr lang="en-US" dirty="0"/>
          </a:p>
        </p:txBody>
      </p:sp>
      <p:pic>
        <p:nvPicPr>
          <p:cNvPr id="5" name="Content Placeholder 4" descr="Diagram&#10;&#10;Description automatically generated">
            <a:extLst>
              <a:ext uri="{FF2B5EF4-FFF2-40B4-BE49-F238E27FC236}">
                <a16:creationId xmlns:a16="http://schemas.microsoft.com/office/drawing/2014/main" id="{292579D2-5701-8D41-B8FF-229357609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8134"/>
            <a:ext cx="7467600" cy="4242016"/>
          </a:xfrm>
          <a:noFill/>
        </p:spPr>
      </p:pic>
    </p:spTree>
    <p:extLst>
      <p:ext uri="{BB962C8B-B14F-4D97-AF65-F5344CB8AC3E}">
        <p14:creationId xmlns:p14="http://schemas.microsoft.com/office/powerpoint/2010/main" val="4033414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8CA-BAEB-0943-9CD0-A8634EBC4F57}"/>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Ca lâm sàng 5 </a:t>
            </a:r>
          </a:p>
        </p:txBody>
      </p:sp>
      <p:sp>
        <p:nvSpPr>
          <p:cNvPr id="3" name="Content Placeholder 2">
            <a:extLst>
              <a:ext uri="{FF2B5EF4-FFF2-40B4-BE49-F238E27FC236}">
                <a16:creationId xmlns:a16="http://schemas.microsoft.com/office/drawing/2014/main" id="{C86E5D1C-9BF5-414F-9D17-3908C711F137}"/>
              </a:ext>
            </a:extLst>
          </p:cNvPr>
          <p:cNvSpPr>
            <a:spLocks noGrp="1"/>
          </p:cNvSpPr>
          <p:nvPr>
            <p:ph idx="1"/>
          </p:nvPr>
        </p:nvSpPr>
        <p:spPr/>
        <p:txBody>
          <a:bodyPr>
            <a:normAutofit/>
          </a:bodyPr>
          <a:lstStyle/>
          <a:p>
            <a:r>
              <a:rPr lang="en-VN" dirty="0">
                <a:latin typeface="Arial" panose="020B0604020202020204" pitchFamily="34" charset="0"/>
                <a:cs typeface="Arial" panose="020B0604020202020204" pitchFamily="34" charset="0"/>
              </a:rPr>
              <a:t>Lantus 10UI lúc 6h</a:t>
            </a:r>
          </a:p>
          <a:p>
            <a:r>
              <a:rPr lang="en-VN" dirty="0">
                <a:latin typeface="Arial" panose="020B0604020202020204" pitchFamily="34" charset="0"/>
                <a:cs typeface="Arial" panose="020B0604020202020204" pitchFamily="34" charset="0"/>
              </a:rPr>
              <a:t>Mục tiêu 7.8 – 14 mmol/l</a:t>
            </a:r>
          </a:p>
          <a:p>
            <a:r>
              <a:rPr lang="en-VN" dirty="0">
                <a:latin typeface="Arial" panose="020B0604020202020204" pitchFamily="34" charset="0"/>
                <a:cs typeface="Arial" panose="020B0604020202020204" pitchFamily="34" charset="0"/>
              </a:rPr>
              <a:t>Chỉnh liều:</a:t>
            </a:r>
          </a:p>
          <a:p>
            <a:pPr lvl="1"/>
            <a:r>
              <a:rPr lang="en-VN" dirty="0">
                <a:latin typeface="Arial" panose="020B0604020202020204" pitchFamily="34" charset="0"/>
                <a:cs typeface="Arial" panose="020B0604020202020204" pitchFamily="34" charset="0"/>
              </a:rPr>
              <a:t>14.1 – 19.4: + 2UI</a:t>
            </a:r>
          </a:p>
          <a:p>
            <a:pPr lvl="1"/>
            <a:r>
              <a:rPr lang="en-VN" dirty="0">
                <a:latin typeface="Arial" panose="020B0604020202020204" pitchFamily="34" charset="0"/>
                <a:cs typeface="Arial" panose="020B0604020202020204" pitchFamily="34" charset="0"/>
              </a:rPr>
              <a:t>&gt;= 19.5: + 4UI</a:t>
            </a:r>
          </a:p>
          <a:p>
            <a:pPr lvl="1"/>
            <a:endParaRPr lang="en-VN" dirty="0">
              <a:latin typeface="Arial" panose="020B0604020202020204" pitchFamily="34" charset="0"/>
              <a:cs typeface="Arial" panose="020B0604020202020204" pitchFamily="34" charset="0"/>
            </a:endParaRPr>
          </a:p>
          <a:p>
            <a:pPr lvl="1"/>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1324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A181-F702-2E4F-870E-353D9FF87ECB}"/>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6</a:t>
            </a:r>
          </a:p>
        </p:txBody>
      </p:sp>
      <p:sp>
        <p:nvSpPr>
          <p:cNvPr id="3" name="Content Placeholder 2">
            <a:extLst>
              <a:ext uri="{FF2B5EF4-FFF2-40B4-BE49-F238E27FC236}">
                <a16:creationId xmlns:a16="http://schemas.microsoft.com/office/drawing/2014/main" id="{8E5D5023-C84A-4D40-906B-33E712FCF569}"/>
              </a:ext>
            </a:extLst>
          </p:cNvPr>
          <p:cNvSpPr>
            <a:spLocks noGrp="1"/>
          </p:cNvSpPr>
          <p:nvPr>
            <p:ph idx="1"/>
          </p:nvPr>
        </p:nvSpPr>
        <p:spPr/>
        <p:txBody>
          <a:bodyPr>
            <a:normAutofit/>
          </a:bodyPr>
          <a:lstStyle/>
          <a:p>
            <a:r>
              <a:rPr lang="en-VN" dirty="0">
                <a:latin typeface="Times New Roman" panose="02020603050405020304" pitchFamily="18" charset="0"/>
                <a:cs typeface="Times New Roman" panose="02020603050405020304" pitchFamily="18" charset="0"/>
              </a:rPr>
              <a:t>BN nữ, 60t, Ts ĐTĐ type 2 khoảng 15 năm đang tiêm insulin mixtard 40UI/ ngày. Nhập viện vì suy thận mạn giai đoạn cuối, eGFR :10. CLS: glucose máu 17 mmol/l, HbA1c 8%. BN nhập viện lúc 10h sáng, ĐMMM lúc nhập viện: 13 mmol/l</a:t>
            </a:r>
          </a:p>
          <a:p>
            <a:r>
              <a:rPr lang="en-VN" dirty="0">
                <a:latin typeface="Times New Roman" panose="02020603050405020304" pitchFamily="18" charset="0"/>
                <a:cs typeface="Times New Roman" panose="02020603050405020304" pitchFamily="18" charset="0"/>
              </a:rPr>
              <a:t>Thảo luận?</a:t>
            </a:r>
          </a:p>
          <a:p>
            <a:pPr lvl="1"/>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ntn</a:t>
            </a:r>
            <a:r>
              <a:rPr lang="en-US" dirty="0">
                <a:latin typeface="Times New Roman" panose="02020603050405020304" pitchFamily="18" charset="0"/>
                <a:cs typeface="Times New Roman" panose="02020603050405020304" pitchFamily="18" charset="0"/>
              </a:rPr>
              <a:t>?</a:t>
            </a: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307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398D-8F2A-4842-ADDA-5647D1968FB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 LÂM SÀNG 6</a:t>
            </a:r>
            <a:endParaRPr lang="en-VN" dirty="0"/>
          </a:p>
        </p:txBody>
      </p:sp>
      <p:sp>
        <p:nvSpPr>
          <p:cNvPr id="3" name="Content Placeholder 2">
            <a:extLst>
              <a:ext uri="{FF2B5EF4-FFF2-40B4-BE49-F238E27FC236}">
                <a16:creationId xmlns:a16="http://schemas.microsoft.com/office/drawing/2014/main" id="{D814196B-A546-9D4B-9029-3639C96F679E}"/>
              </a:ext>
            </a:extLst>
          </p:cNvPr>
          <p:cNvSpPr>
            <a:spLocks noGrp="1"/>
          </p:cNvSpPr>
          <p:nvPr>
            <p:ph idx="1"/>
          </p:nvPr>
        </p:nvSpPr>
        <p:spPr/>
        <p:txBody>
          <a:bodyPr>
            <a:normAutofit fontScale="85000" lnSpcReduction="20000"/>
          </a:bodyPr>
          <a:lstStyle/>
          <a:p>
            <a:r>
              <a:rPr lang="en-VN" dirty="0">
                <a:latin typeface="Times New Roman" panose="02020603050405020304" pitchFamily="18" charset="0"/>
                <a:cs typeface="Times New Roman" panose="02020603050405020304" pitchFamily="18" charset="0"/>
              </a:rPr>
              <a:t>ĐMMM lúc 10h: 13 mmol/l</a:t>
            </a:r>
          </a:p>
          <a:p>
            <a:pPr lvl="1"/>
            <a:r>
              <a:rPr lang="en-VN" dirty="0">
                <a:latin typeface="Times New Roman" panose="02020603050405020304" pitchFamily="18" charset="0"/>
                <a:cs typeface="Times New Roman" panose="02020603050405020304" pitchFamily="18" charset="0"/>
              </a:rPr>
              <a:t>Không tiêm</a:t>
            </a:r>
          </a:p>
          <a:p>
            <a:r>
              <a:rPr lang="en-VN" dirty="0">
                <a:latin typeface="Times New Roman" panose="02020603050405020304" pitchFamily="18" charset="0"/>
                <a:cs typeface="Times New Roman" panose="02020603050405020304" pitchFamily="18" charset="0"/>
              </a:rPr>
              <a:t>ĐMMM lúc 17h: 15 mmol/l</a:t>
            </a:r>
          </a:p>
          <a:p>
            <a:pPr lvl="1"/>
            <a:r>
              <a:rPr lang="en-VN" dirty="0">
                <a:latin typeface="Times New Roman" panose="02020603050405020304" pitchFamily="18" charset="0"/>
                <a:cs typeface="Times New Roman" panose="02020603050405020304" pitchFamily="18" charset="0"/>
              </a:rPr>
              <a:t>TDD 2UI Actrapid</a:t>
            </a:r>
          </a:p>
          <a:p>
            <a:r>
              <a:rPr lang="en-VN" dirty="0">
                <a:latin typeface="Times New Roman" panose="02020603050405020304" pitchFamily="18" charset="0"/>
                <a:cs typeface="Times New Roman" panose="02020603050405020304" pitchFamily="18" charset="0"/>
              </a:rPr>
              <a:t>ĐMMM lúc 21h: 15 mmol/l</a:t>
            </a:r>
          </a:p>
          <a:p>
            <a:pPr lvl="1"/>
            <a:r>
              <a:rPr lang="en-VN" dirty="0">
                <a:latin typeface="Times New Roman" panose="02020603050405020304" pitchFamily="18" charset="0"/>
                <a:cs typeface="Times New Roman" panose="02020603050405020304" pitchFamily="18" charset="0"/>
              </a:rPr>
              <a:t>Không tiêm</a:t>
            </a:r>
          </a:p>
          <a:p>
            <a:r>
              <a:rPr lang="en-VN" dirty="0">
                <a:latin typeface="Times New Roman" panose="02020603050405020304" pitchFamily="18" charset="0"/>
                <a:cs typeface="Times New Roman" panose="02020603050405020304" pitchFamily="18" charset="0"/>
              </a:rPr>
              <a:t>ĐMMM lúc 6h sáng: 14 mmol/l</a:t>
            </a:r>
          </a:p>
          <a:p>
            <a:pPr lvl="1"/>
            <a:r>
              <a:rPr lang="en-VN" dirty="0">
                <a:latin typeface="Times New Roman" panose="02020603050405020304" pitchFamily="18" charset="0"/>
                <a:cs typeface="Times New Roman" panose="02020603050405020304" pitchFamily="18" charset="0"/>
              </a:rPr>
              <a:t>Lantus 10UI</a:t>
            </a:r>
          </a:p>
          <a:p>
            <a:r>
              <a:rPr lang="en-VN" dirty="0">
                <a:latin typeface="Times New Roman" panose="02020603050405020304" pitchFamily="18" charset="0"/>
                <a:cs typeface="Times New Roman" panose="02020603050405020304" pitchFamily="18" charset="0"/>
              </a:rPr>
              <a:t>Mục tiêu 7.8 – 14 mmol/l</a:t>
            </a:r>
          </a:p>
          <a:p>
            <a:r>
              <a:rPr lang="en-VN" dirty="0">
                <a:latin typeface="Times New Roman" panose="02020603050405020304" pitchFamily="18" charset="0"/>
                <a:cs typeface="Times New Roman" panose="02020603050405020304" pitchFamily="18" charset="0"/>
              </a:rPr>
              <a:t>Áp dụng phụ lục 2 phác đồ kiểm soát đường huyết cho BN ăn đường miêng</a:t>
            </a:r>
          </a:p>
          <a:p>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1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04B4-B73C-FF46-A8FF-12C30730482C}"/>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TÍNH CẦN THIẾT?</a:t>
            </a:r>
          </a:p>
        </p:txBody>
      </p:sp>
      <p:sp>
        <p:nvSpPr>
          <p:cNvPr id="3" name="Content Placeholder 2">
            <a:extLst>
              <a:ext uri="{FF2B5EF4-FFF2-40B4-BE49-F238E27FC236}">
                <a16:creationId xmlns:a16="http://schemas.microsoft.com/office/drawing/2014/main" id="{BEC27885-E5C8-1B4C-A74C-968F96E06022}"/>
              </a:ext>
            </a:extLst>
          </p:cNvPr>
          <p:cNvSpPr>
            <a:spLocks noGrp="1"/>
          </p:cNvSpPr>
          <p:nvPr>
            <p:ph idx="1"/>
          </p:nvPr>
        </p:nvSpPr>
        <p:spPr/>
        <p:txBody>
          <a:bodyPr>
            <a:normAutofit/>
          </a:bodyPr>
          <a:lstStyle/>
          <a:p>
            <a:r>
              <a:rPr lang="en-VN" dirty="0">
                <a:latin typeface="Arial" panose="020B0604020202020204" pitchFamily="34" charset="0"/>
                <a:cs typeface="Arial" panose="020B0604020202020204" pitchFamily="34" charset="0"/>
              </a:rPr>
              <a:t>Phải có phác đồ giống nhau để các BS không chuyên khoa áp dụng trong bất kỳ tình huống nào</a:t>
            </a:r>
          </a:p>
          <a:p>
            <a:r>
              <a:rPr lang="en-VN" dirty="0">
                <a:latin typeface="Arial" panose="020B0604020202020204" pitchFamily="34" charset="0"/>
                <a:cs typeface="Arial" panose="020B0604020202020204" pitchFamily="34" charset="0"/>
              </a:rPr>
              <a:t>Số hoá các phác đồ sẽ tránh sai sót</a:t>
            </a:r>
          </a:p>
          <a:p>
            <a:r>
              <a:rPr lang="en-VN" dirty="0">
                <a:latin typeface="Arial" panose="020B0604020202020204" pitchFamily="34" charset="0"/>
                <a:cs typeface="Arial" panose="020B0604020202020204" pitchFamily="34" charset="0"/>
              </a:rPr>
              <a:t>BS không chuyên khoa ở mọi trình độ đều dễ dàng áp dụng</a:t>
            </a:r>
          </a:p>
        </p:txBody>
      </p:sp>
    </p:spTree>
    <p:extLst>
      <p:ext uri="{BB962C8B-B14F-4D97-AF65-F5344CB8AC3E}">
        <p14:creationId xmlns:p14="http://schemas.microsoft.com/office/powerpoint/2010/main" val="530129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txBox="1">
            <a:spLocks/>
          </p:cNvSpPr>
          <p:nvPr/>
        </p:nvSpPr>
        <p:spPr bwMode="auto">
          <a:xfrm>
            <a:off x="1333500" y="1615678"/>
            <a:ext cx="68199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742950" indent="-742950"/>
            <a:lvl2pPr/>
            <a:lvl3pPr/>
            <a:lvl4pPr/>
            <a:lvl5pPr/>
            <a:lvl6pPr/>
            <a:lvl7pPr/>
            <a:lvl8pPr/>
            <a:lvl9pPr/>
          </a:lstStyle>
          <a:p>
            <a:pPr marL="0" indent="0" algn="ctr" eaLnBrk="0" hangingPunct="0"/>
            <a:r>
              <a:rPr lang="en-US" sz="3600" dirty="0">
                <a:solidFill>
                  <a:schemeClr val="accent6"/>
                </a:solidFill>
                <a:latin typeface="Times New Roman" panose="02020603050405020304" pitchFamily="18" charset="0"/>
                <a:cs typeface="Times New Roman" panose="02020603050405020304" pitchFamily="18" charset="0"/>
              </a:rPr>
              <a:t>PHÁC ĐỒ TRUYỀN INSULIN TĨNH MẠCH LIÊN TỤC</a:t>
            </a:r>
          </a:p>
        </p:txBody>
      </p:sp>
    </p:spTree>
    <p:extLst>
      <p:ext uri="{BB962C8B-B14F-4D97-AF65-F5344CB8AC3E}">
        <p14:creationId xmlns:p14="http://schemas.microsoft.com/office/powerpoint/2010/main" val="659672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EB98A722-D773-5F48-A190-813DF91F0F0D}"/>
              </a:ext>
            </a:extLst>
          </p:cNvPr>
          <p:cNvSpPr>
            <a:spLocks noGrp="1"/>
          </p:cNvSpPr>
          <p:nvPr>
            <p:ph type="title"/>
          </p:nvPr>
        </p:nvSpPr>
        <p:spPr/>
        <p:txBody>
          <a:bodyPr/>
          <a:lstStyle/>
          <a:p>
            <a:r>
              <a:rPr lang="en-US" altLang="en-VN" sz="2700" b="1" dirty="0">
                <a:latin typeface="Arial" panose="020B0604020202020204" pitchFamily="34" charset="0"/>
                <a:ea typeface="ＭＳ Ｐゴシック" panose="020B0600070205080204" pitchFamily="34" charset="-128"/>
                <a:cs typeface="Arial" panose="020B0604020202020204" pitchFamily="34" charset="0"/>
              </a:rPr>
              <a:t>PHÁC ĐỒ TRUYỀN INSULIN </a:t>
            </a:r>
          </a:p>
        </p:txBody>
      </p:sp>
      <p:sp>
        <p:nvSpPr>
          <p:cNvPr id="32770" name="Content Placeholder 2">
            <a:extLst>
              <a:ext uri="{FF2B5EF4-FFF2-40B4-BE49-F238E27FC236}">
                <a16:creationId xmlns:a16="http://schemas.microsoft.com/office/drawing/2014/main" id="{BB2F70FD-6575-B046-B18D-17DF78361C99}"/>
              </a:ext>
            </a:extLst>
          </p:cNvPr>
          <p:cNvSpPr>
            <a:spLocks noGrp="1"/>
          </p:cNvSpPr>
          <p:nvPr>
            <p:ph idx="1"/>
          </p:nvPr>
        </p:nvSpPr>
        <p:spPr/>
        <p:txBody>
          <a:bodyPr/>
          <a:lstStyle/>
          <a:p>
            <a:endParaRPr lang="en-VN" altLang="en-VN">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B6BB6264-EEE0-D243-BC08-3E22D870C625}"/>
              </a:ext>
            </a:extLst>
          </p:cNvPr>
          <p:cNvSpPr>
            <a:spLocks noGrp="1"/>
          </p:cNvSpPr>
          <p:nvPr>
            <p:ph type="sldNum" sz="quarter" idx="12"/>
          </p:nvPr>
        </p:nvSpPr>
        <p:spPr bwMode="auto">
          <a:xfrm>
            <a:off x="8737600" y="6356350"/>
            <a:ext cx="284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defTabSz="455613" rtl="0" eaLnBrk="1" fontAlgn="base" hangingPunct="1">
              <a:spcBef>
                <a:spcPct val="0"/>
              </a:spcBef>
              <a:spcAft>
                <a:spcPct val="0"/>
              </a:spcAft>
              <a:defRPr sz="1200" kern="1200" smtClean="0">
                <a:solidFill>
                  <a:srgbClr val="898989"/>
                </a:solidFill>
                <a:latin typeface="Calibri" panose="020F0502020204030204" pitchFamily="34" charset="0"/>
                <a:ea typeface="ＭＳ Ｐゴシック" panose="020B0600070205080204" pitchFamily="34" charset="-128"/>
                <a:cs typeface="Arial" panose="020B0604020202020204" pitchFamily="34" charset="0"/>
              </a:defRPr>
            </a:lvl1pPr>
            <a:lvl2pPr marL="455613" indent="1588" algn="l" defTabSz="455613"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2813" indent="1588" algn="l" defTabSz="455613"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0013" indent="1588" algn="l" defTabSz="455613"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7213" indent="1588" algn="l" defTabSz="455613"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fld id="{E3EFC504-980E-5F4C-8BEA-EB12F96AA816}" type="slidenum">
              <a:rPr lang="en-US" altLang="en-VN" smtClean="0"/>
              <a:pPr>
                <a:spcBef>
                  <a:spcPct val="0"/>
                </a:spcBef>
                <a:buFontTx/>
                <a:buNone/>
                <a:defRPr/>
              </a:pPr>
              <a:t>51</a:t>
            </a:fld>
            <a:endParaRPr lang="en-US" altLang="en-VN" sz="900">
              <a:solidFill>
                <a:srgbClr val="898989"/>
              </a:solidFill>
            </a:endParaRPr>
          </a:p>
        </p:txBody>
      </p:sp>
      <p:graphicFrame>
        <p:nvGraphicFramePr>
          <p:cNvPr id="32772" name="Object 4">
            <a:extLst>
              <a:ext uri="{FF2B5EF4-FFF2-40B4-BE49-F238E27FC236}">
                <a16:creationId xmlns:a16="http://schemas.microsoft.com/office/drawing/2014/main" id="{71F524B6-1DE8-3A49-9E39-7FE462533368}"/>
              </a:ext>
            </a:extLst>
          </p:cNvPr>
          <p:cNvGraphicFramePr>
            <a:graphicFrameLocks noChangeAspect="1"/>
          </p:cNvGraphicFramePr>
          <p:nvPr>
            <p:extLst>
              <p:ext uri="{D42A27DB-BD31-4B8C-83A1-F6EECF244321}">
                <p14:modId xmlns:p14="http://schemas.microsoft.com/office/powerpoint/2010/main" val="2768531197"/>
              </p:ext>
            </p:extLst>
          </p:nvPr>
        </p:nvGraphicFramePr>
        <p:xfrm>
          <a:off x="520304" y="768135"/>
          <a:ext cx="7633096" cy="4089616"/>
        </p:xfrm>
        <a:graphic>
          <a:graphicData uri="http://schemas.openxmlformats.org/presentationml/2006/ole">
            <mc:AlternateContent xmlns:mc="http://schemas.openxmlformats.org/markup-compatibility/2006">
              <mc:Choice xmlns:v="urn:schemas-microsoft-com:vml" Requires="v">
                <p:oleObj spid="_x0000_s10289" name="Document" r:id="rId3" imgW="11734800" imgH="8509000" progId="Word.Document.12">
                  <p:embed/>
                </p:oleObj>
              </mc:Choice>
              <mc:Fallback>
                <p:oleObj name="Document" r:id="rId3" imgW="11734800" imgH="8509000" progId="Word.Document.12">
                  <p:embed/>
                  <p:pic>
                    <p:nvPicPr>
                      <p:cNvPr id="32772" name="Object 4">
                        <a:extLst>
                          <a:ext uri="{FF2B5EF4-FFF2-40B4-BE49-F238E27FC236}">
                            <a16:creationId xmlns:a16="http://schemas.microsoft.com/office/drawing/2014/main" id="{71F524B6-1DE8-3A49-9E39-7FE462533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04" y="768135"/>
                        <a:ext cx="7633096" cy="408961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9418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Picture 043"/>
          <p:cNvPicPr>
            <a:picLocks noGrp="1" noChangeAspect="1" noChangeArrowheads="1"/>
          </p:cNvPicPr>
          <p:nvPr>
            <p:ph sz="half" idx="2"/>
          </p:nvPr>
        </p:nvPicPr>
        <p:blipFill>
          <a:blip r:embed="rId3"/>
          <a:srcRect/>
          <a:stretch>
            <a:fillRect/>
          </a:stretch>
        </p:blipFill>
        <p:spPr>
          <a:xfrm>
            <a:off x="0" y="0"/>
            <a:ext cx="9144000" cy="5143500"/>
          </a:xfrm>
          <a:noFill/>
        </p:spPr>
      </p:pic>
      <p:sp>
        <p:nvSpPr>
          <p:cNvPr id="63491" name="Rectangle 3"/>
          <p:cNvSpPr>
            <a:spLocks noGrp="1" noChangeArrowheads="1"/>
          </p:cNvSpPr>
          <p:nvPr>
            <p:ph type="title"/>
          </p:nvPr>
        </p:nvSpPr>
        <p:spPr>
          <a:xfrm>
            <a:off x="457200" y="2000250"/>
            <a:ext cx="8229600" cy="857250"/>
          </a:xfrm>
        </p:spPr>
        <p:txBody>
          <a:bodyPr>
            <a:normAutofit fontScale="90000"/>
          </a:bodyPr>
          <a:lstStyle/>
          <a:p>
            <a:pPr eaLnBrk="1" hangingPunct="1"/>
            <a:r>
              <a:rPr lang="en-US" sz="6000">
                <a:solidFill>
                  <a:srgbClr val="FF0066"/>
                </a:solidFill>
                <a:latin typeface="Times New Roman" pitchFamily="18" charset="0"/>
              </a:rPr>
              <a:t>Trân trọng cảm ơn!</a:t>
            </a:r>
          </a:p>
        </p:txBody>
      </p:sp>
    </p:spTree>
    <p:custDataLst>
      <p:tags r:id="rId1"/>
    </p:custDataLst>
    <p:extLst>
      <p:ext uri="{BB962C8B-B14F-4D97-AF65-F5344CB8AC3E}">
        <p14:creationId xmlns:p14="http://schemas.microsoft.com/office/powerpoint/2010/main" val="5541755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E0A7-FDBD-A84D-A091-4B29E2374324}"/>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MỤC TIÊU KỲ VỌNG</a:t>
            </a:r>
          </a:p>
        </p:txBody>
      </p:sp>
      <p:sp>
        <p:nvSpPr>
          <p:cNvPr id="3" name="Content Placeholder 2">
            <a:extLst>
              <a:ext uri="{FF2B5EF4-FFF2-40B4-BE49-F238E27FC236}">
                <a16:creationId xmlns:a16="http://schemas.microsoft.com/office/drawing/2014/main" id="{CCC99524-98AA-6A4E-B06B-5CE7025B31DC}"/>
              </a:ext>
            </a:extLst>
          </p:cNvPr>
          <p:cNvSpPr>
            <a:spLocks noGrp="1"/>
          </p:cNvSpPr>
          <p:nvPr>
            <p:ph idx="1"/>
          </p:nvPr>
        </p:nvSpPr>
        <p:spPr>
          <a:xfrm>
            <a:off x="457200" y="768134"/>
            <a:ext cx="8229600" cy="4242016"/>
          </a:xfrm>
        </p:spPr>
        <p:txBody>
          <a:bodyPr/>
          <a:lstStyle/>
          <a:p>
            <a:r>
              <a:rPr lang="en-VN" dirty="0"/>
              <a:t>Không mong chờ xây dựng được phác đồ hoàn hảo</a:t>
            </a:r>
          </a:p>
          <a:p>
            <a:r>
              <a:rPr lang="en-VN" dirty="0"/>
              <a:t>Phòng tránh được hạ đường huyết là quan trọng nhất</a:t>
            </a:r>
          </a:p>
          <a:p>
            <a:r>
              <a:rPr lang="en-VN" dirty="0"/>
              <a:t>Không để đường máu tăng quá cao</a:t>
            </a:r>
          </a:p>
          <a:p>
            <a:r>
              <a:rPr lang="en-VN" dirty="0"/>
              <a:t>Ví dụ: nếu áp dụng cho 1000BN</a:t>
            </a:r>
          </a:p>
          <a:p>
            <a:pPr lvl="1"/>
            <a:r>
              <a:rPr lang="en-US" dirty="0"/>
              <a:t>K</a:t>
            </a:r>
            <a:r>
              <a:rPr lang="en-VN" dirty="0"/>
              <a:t>ỳ vọng hạ đường máu &lt; 4%</a:t>
            </a:r>
          </a:p>
          <a:p>
            <a:pPr lvl="1"/>
            <a:r>
              <a:rPr lang="en-US" dirty="0" err="1"/>
              <a:t>Đ</a:t>
            </a:r>
            <a:r>
              <a:rPr lang="en-VN" dirty="0"/>
              <a:t>ường máu trong mục tiêu &gt; 70%</a:t>
            </a:r>
          </a:p>
          <a:p>
            <a:pPr lvl="1"/>
            <a:r>
              <a:rPr lang="en-VN" dirty="0"/>
              <a:t>Đường máu &gt; mục tiêu 25%</a:t>
            </a:r>
          </a:p>
        </p:txBody>
      </p:sp>
    </p:spTree>
    <p:extLst>
      <p:ext uri="{BB962C8B-B14F-4D97-AF65-F5344CB8AC3E}">
        <p14:creationId xmlns:p14="http://schemas.microsoft.com/office/powerpoint/2010/main" val="247842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txBox="1">
            <a:spLocks/>
          </p:cNvSpPr>
          <p:nvPr/>
        </p:nvSpPr>
        <p:spPr bwMode="auto">
          <a:xfrm>
            <a:off x="1333500" y="1615678"/>
            <a:ext cx="6477000" cy="15656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742950" indent="-742950"/>
            <a:lvl2pPr/>
            <a:lvl3pPr/>
            <a:lvl4pPr/>
            <a:lvl5pPr/>
            <a:lvl6pPr/>
            <a:lvl7pPr/>
            <a:lvl8pPr/>
            <a:lvl9pPr/>
          </a:lstStyle>
          <a:p>
            <a:pPr marL="0" indent="0" algn="ctr" eaLnBrk="0" hangingPunct="0"/>
            <a:r>
              <a:rPr lang="en-US" sz="4200" dirty="0">
                <a:solidFill>
                  <a:schemeClr val="accent6"/>
                </a:solidFill>
                <a:latin typeface="Helvetica" panose="020B0604020202020204" pitchFamily="34" charset="0"/>
                <a:cs typeface="Helvetica" panose="020B0604020202020204" pitchFamily="34" charset="0"/>
              </a:rPr>
              <a:t>1. MỤC TIÊU KIỂM SOÁT ĐƯỜNG MÁU</a:t>
            </a:r>
          </a:p>
        </p:txBody>
      </p:sp>
    </p:spTree>
    <p:extLst>
      <p:ext uri="{BB962C8B-B14F-4D97-AF65-F5344CB8AC3E}">
        <p14:creationId xmlns:p14="http://schemas.microsoft.com/office/powerpoint/2010/main" val="74332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a:cs typeface="Times New Roman"/>
              </a:rPr>
              <a:t>THEO DÕI VÀ KIỂM SOÁT ĐM NỘI VIỆN</a:t>
            </a:r>
          </a:p>
        </p:txBody>
      </p:sp>
      <p:sp>
        <p:nvSpPr>
          <p:cNvPr id="3" name="Content Placeholder 2"/>
          <p:cNvSpPr>
            <a:spLocks noGrp="1"/>
          </p:cNvSpPr>
          <p:nvPr>
            <p:ph idx="1"/>
          </p:nvPr>
        </p:nvSpPr>
        <p:spPr>
          <a:xfrm>
            <a:off x="228600" y="819150"/>
            <a:ext cx="8610600" cy="4324350"/>
          </a:xfrm>
        </p:spPr>
        <p:txBody>
          <a:bodyPr>
            <a:normAutofit/>
          </a:bodyPr>
          <a:lstStyle/>
          <a:p>
            <a:pPr algn="just"/>
            <a:r>
              <a:rPr lang="en-US" sz="2400" dirty="0" err="1">
                <a:latin typeface="Times New Roman"/>
                <a:cs typeface="Times New Roman"/>
              </a:rPr>
              <a:t>Xét</a:t>
            </a:r>
            <a:r>
              <a:rPr lang="en-US" sz="2400" dirty="0">
                <a:latin typeface="Times New Roman"/>
                <a:cs typeface="Times New Roman"/>
              </a:rPr>
              <a:t> </a:t>
            </a:r>
            <a:r>
              <a:rPr lang="en-US" sz="2400" dirty="0" err="1">
                <a:latin typeface="Times New Roman"/>
                <a:cs typeface="Times New Roman"/>
              </a:rPr>
              <a:t>nghiệm</a:t>
            </a:r>
            <a:r>
              <a:rPr lang="en-US" sz="2400" dirty="0">
                <a:latin typeface="Times New Roman"/>
                <a:cs typeface="Times New Roman"/>
              </a:rPr>
              <a:t> </a:t>
            </a:r>
            <a:r>
              <a:rPr lang="en-US" sz="2400" dirty="0">
                <a:solidFill>
                  <a:srgbClr val="FF0000"/>
                </a:solidFill>
                <a:latin typeface="Times New Roman"/>
                <a:cs typeface="Times New Roman"/>
              </a:rPr>
              <a:t>HbA1c</a:t>
            </a:r>
            <a:r>
              <a:rPr lang="en-US" sz="2400" dirty="0">
                <a:latin typeface="Times New Roman"/>
                <a:cs typeface="Times New Roman"/>
              </a:rPr>
              <a:t> </a:t>
            </a:r>
            <a:r>
              <a:rPr lang="en-US" sz="2400" dirty="0" err="1">
                <a:latin typeface="Times New Roman"/>
                <a:cs typeface="Times New Roman"/>
              </a:rPr>
              <a:t>cho</a:t>
            </a:r>
            <a:r>
              <a:rPr lang="en-US" sz="2400" dirty="0">
                <a:latin typeface="Times New Roman"/>
                <a:cs typeface="Times New Roman"/>
              </a:rPr>
              <a:t> </a:t>
            </a:r>
            <a:r>
              <a:rPr lang="en-US" sz="2400" dirty="0" err="1">
                <a:latin typeface="Times New Roman"/>
                <a:cs typeface="Times New Roman"/>
              </a:rPr>
              <a:t>những</a:t>
            </a:r>
            <a:r>
              <a:rPr lang="en-US" sz="2400" dirty="0">
                <a:latin typeface="Times New Roman"/>
                <a:cs typeface="Times New Roman"/>
              </a:rPr>
              <a:t> </a:t>
            </a:r>
            <a:r>
              <a:rPr lang="en-US" sz="2400" dirty="0" err="1">
                <a:latin typeface="Times New Roman"/>
                <a:cs typeface="Times New Roman"/>
              </a:rPr>
              <a:t>trường</a:t>
            </a:r>
            <a:r>
              <a:rPr lang="en-US" sz="2400" dirty="0">
                <a:latin typeface="Times New Roman"/>
                <a:cs typeface="Times New Roman"/>
              </a:rPr>
              <a:t> </a:t>
            </a:r>
            <a:r>
              <a:rPr lang="en-US" sz="2400" dirty="0" err="1">
                <a:latin typeface="Times New Roman"/>
                <a:cs typeface="Times New Roman"/>
              </a:rPr>
              <a:t>hợp</a:t>
            </a:r>
            <a:r>
              <a:rPr lang="en-US" sz="2400" dirty="0">
                <a:latin typeface="Times New Roman"/>
                <a:cs typeface="Times New Roman"/>
              </a:rPr>
              <a:t> </a:t>
            </a:r>
            <a:r>
              <a:rPr lang="en-US" sz="2400" dirty="0" err="1">
                <a:latin typeface="Times New Roman"/>
                <a:cs typeface="Times New Roman"/>
              </a:rPr>
              <a:t>bị</a:t>
            </a:r>
            <a:r>
              <a:rPr lang="en-US" sz="2400" dirty="0">
                <a:latin typeface="Times New Roman"/>
                <a:cs typeface="Times New Roman"/>
              </a:rPr>
              <a:t> ĐTĐ </a:t>
            </a:r>
            <a:r>
              <a:rPr lang="en-US" sz="2400" dirty="0" err="1">
                <a:latin typeface="Times New Roman"/>
                <a:cs typeface="Times New Roman"/>
              </a:rPr>
              <a:t>hoặc</a:t>
            </a:r>
            <a:r>
              <a:rPr lang="en-US" sz="2400" dirty="0">
                <a:latin typeface="Times New Roman"/>
                <a:cs typeface="Times New Roman"/>
              </a:rPr>
              <a:t> </a:t>
            </a:r>
            <a:r>
              <a:rPr lang="en-US" sz="2400" dirty="0" err="1">
                <a:latin typeface="Times New Roman"/>
                <a:cs typeface="Times New Roman"/>
              </a:rPr>
              <a:t>tăng</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huyết</a:t>
            </a:r>
            <a:r>
              <a:rPr lang="en-US" sz="2400" dirty="0">
                <a:latin typeface="Times New Roman"/>
                <a:cs typeface="Times New Roman"/>
              </a:rPr>
              <a:t> ( glucose &gt; 7.8 </a:t>
            </a:r>
            <a:r>
              <a:rPr lang="en-US" sz="2400" dirty="0" err="1">
                <a:latin typeface="Times New Roman"/>
                <a:cs typeface="Times New Roman"/>
              </a:rPr>
              <a:t>mmol</a:t>
            </a:r>
            <a:r>
              <a:rPr lang="en-US" sz="2400" dirty="0">
                <a:latin typeface="Times New Roman"/>
                <a:cs typeface="Times New Roman"/>
              </a:rPr>
              <a:t>/l) </a:t>
            </a:r>
            <a:r>
              <a:rPr lang="en-US" sz="2400" dirty="0" err="1">
                <a:latin typeface="Times New Roman"/>
                <a:cs typeface="Times New Roman"/>
              </a:rPr>
              <a:t>khi</a:t>
            </a:r>
            <a:r>
              <a:rPr lang="en-US" sz="2400" dirty="0">
                <a:latin typeface="Times New Roman"/>
                <a:cs typeface="Times New Roman"/>
              </a:rPr>
              <a:t> </a:t>
            </a:r>
            <a:r>
              <a:rPr lang="en-US" sz="2400" dirty="0" err="1">
                <a:latin typeface="Times New Roman"/>
                <a:cs typeface="Times New Roman"/>
              </a:rPr>
              <a:t>nhập</a:t>
            </a:r>
            <a:r>
              <a:rPr lang="en-US" sz="2400" dirty="0">
                <a:latin typeface="Times New Roman"/>
                <a:cs typeface="Times New Roman"/>
              </a:rPr>
              <a:t> </a:t>
            </a:r>
            <a:r>
              <a:rPr lang="en-US" sz="2400" dirty="0" err="1">
                <a:latin typeface="Times New Roman"/>
                <a:cs typeface="Times New Roman"/>
              </a:rPr>
              <a:t>viện</a:t>
            </a:r>
            <a:r>
              <a:rPr lang="en-US" sz="2400" dirty="0">
                <a:latin typeface="Times New Roman"/>
                <a:cs typeface="Times New Roman"/>
              </a:rPr>
              <a:t> </a:t>
            </a:r>
            <a:r>
              <a:rPr lang="en-US" sz="2400" dirty="0" err="1">
                <a:latin typeface="Times New Roman"/>
                <a:cs typeface="Times New Roman"/>
              </a:rPr>
              <a:t>nếu</a:t>
            </a:r>
            <a:r>
              <a:rPr lang="en-US" sz="2400" dirty="0">
                <a:latin typeface="Times New Roman"/>
                <a:cs typeface="Times New Roman"/>
              </a:rPr>
              <a:t> </a:t>
            </a:r>
            <a:r>
              <a:rPr lang="en-US" sz="2400" dirty="0" err="1">
                <a:latin typeface="Times New Roman"/>
                <a:cs typeface="Times New Roman"/>
              </a:rPr>
              <a:t>chưa</a:t>
            </a:r>
            <a:r>
              <a:rPr lang="en-US" sz="2400" dirty="0">
                <a:latin typeface="Times New Roman"/>
                <a:cs typeface="Times New Roman"/>
              </a:rPr>
              <a:t> </a:t>
            </a:r>
            <a:r>
              <a:rPr lang="en-US" sz="2400" dirty="0" err="1">
                <a:latin typeface="Times New Roman"/>
                <a:cs typeface="Times New Roman"/>
              </a:rPr>
              <a:t>được</a:t>
            </a:r>
            <a:r>
              <a:rPr lang="en-US" sz="2400" dirty="0">
                <a:latin typeface="Times New Roman"/>
                <a:cs typeface="Times New Roman"/>
              </a:rPr>
              <a:t> </a:t>
            </a:r>
            <a:r>
              <a:rPr lang="en-US" sz="2400" dirty="0" err="1">
                <a:latin typeface="Times New Roman"/>
                <a:cs typeface="Times New Roman"/>
              </a:rPr>
              <a:t>làm</a:t>
            </a:r>
            <a:r>
              <a:rPr lang="en-US" sz="2400" dirty="0">
                <a:latin typeface="Times New Roman"/>
                <a:cs typeface="Times New Roman"/>
              </a:rPr>
              <a:t> 3 </a:t>
            </a:r>
            <a:r>
              <a:rPr lang="en-US" sz="2400" dirty="0" err="1">
                <a:latin typeface="Times New Roman"/>
                <a:cs typeface="Times New Roman"/>
              </a:rPr>
              <a:t>tháng</a:t>
            </a:r>
            <a:r>
              <a:rPr lang="en-US" sz="2400" dirty="0">
                <a:latin typeface="Times New Roman"/>
                <a:cs typeface="Times New Roman"/>
              </a:rPr>
              <a:t> </a:t>
            </a:r>
            <a:r>
              <a:rPr lang="en-US" sz="2400" dirty="0" err="1">
                <a:latin typeface="Times New Roman"/>
                <a:cs typeface="Times New Roman"/>
              </a:rPr>
              <a:t>trước</a:t>
            </a:r>
            <a:r>
              <a:rPr lang="en-US" sz="2400" dirty="0">
                <a:latin typeface="Times New Roman"/>
                <a:cs typeface="Times New Roman"/>
              </a:rPr>
              <a:t> </a:t>
            </a:r>
            <a:r>
              <a:rPr lang="en-US" sz="2400" dirty="0" err="1">
                <a:latin typeface="Times New Roman"/>
                <a:cs typeface="Times New Roman"/>
              </a:rPr>
              <a:t>đó</a:t>
            </a:r>
            <a:endParaRPr lang="en-US" sz="2400" dirty="0">
              <a:latin typeface="Times New Roman"/>
              <a:cs typeface="Times New Roman"/>
            </a:endParaRPr>
          </a:p>
          <a:p>
            <a:pPr algn="just"/>
            <a:r>
              <a:rPr lang="en-US" sz="2400" dirty="0" err="1">
                <a:latin typeface="Times New Roman"/>
                <a:cs typeface="Times New Roman"/>
              </a:rPr>
              <a:t>Mục</a:t>
            </a:r>
            <a:r>
              <a:rPr lang="en-US" sz="2400" dirty="0">
                <a:latin typeface="Times New Roman"/>
                <a:cs typeface="Times New Roman"/>
              </a:rPr>
              <a:t> </a:t>
            </a:r>
            <a:r>
              <a:rPr lang="en-US" sz="2400" dirty="0" err="1">
                <a:latin typeface="Times New Roman"/>
                <a:cs typeface="Times New Roman"/>
              </a:rPr>
              <a:t>tiêu</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máu</a:t>
            </a:r>
            <a:r>
              <a:rPr lang="en-US" sz="2400" dirty="0">
                <a:latin typeface="Times New Roman"/>
                <a:cs typeface="Times New Roman"/>
              </a:rPr>
              <a:t> </a:t>
            </a:r>
            <a:r>
              <a:rPr lang="en-US" sz="2400" dirty="0" err="1">
                <a:latin typeface="Times New Roman"/>
                <a:cs typeface="Times New Roman"/>
              </a:rPr>
              <a:t>nội</a:t>
            </a:r>
            <a:r>
              <a:rPr lang="en-US" sz="2400" dirty="0">
                <a:latin typeface="Times New Roman"/>
                <a:cs typeface="Times New Roman"/>
              </a:rPr>
              <a:t> </a:t>
            </a:r>
            <a:r>
              <a:rPr lang="en-US" sz="2400" dirty="0" err="1">
                <a:latin typeface="Times New Roman"/>
                <a:cs typeface="Times New Roman"/>
              </a:rPr>
              <a:t>viện</a:t>
            </a:r>
            <a:r>
              <a:rPr lang="en-US" sz="2400" dirty="0">
                <a:latin typeface="Times New Roman"/>
                <a:cs typeface="Times New Roman"/>
              </a:rPr>
              <a:t> : </a:t>
            </a:r>
            <a:r>
              <a:rPr lang="en-US" sz="2400" dirty="0">
                <a:solidFill>
                  <a:srgbClr val="FF0000"/>
                </a:solidFill>
                <a:latin typeface="Times New Roman"/>
                <a:cs typeface="Times New Roman"/>
              </a:rPr>
              <a:t>7.8 – 10 </a:t>
            </a:r>
            <a:r>
              <a:rPr lang="en-US" sz="2400" dirty="0" err="1">
                <a:solidFill>
                  <a:srgbClr val="FF0000"/>
                </a:solidFill>
                <a:latin typeface="Times New Roman"/>
                <a:cs typeface="Times New Roman"/>
              </a:rPr>
              <a:t>mmol</a:t>
            </a:r>
            <a:r>
              <a:rPr lang="en-US" sz="2400" dirty="0">
                <a:solidFill>
                  <a:srgbClr val="FF0000"/>
                </a:solidFill>
                <a:latin typeface="Times New Roman"/>
                <a:cs typeface="Times New Roman"/>
              </a:rPr>
              <a:t>/l </a:t>
            </a:r>
            <a:r>
              <a:rPr lang="en-US" sz="2400" dirty="0" err="1">
                <a:latin typeface="Times New Roman"/>
                <a:cs typeface="Times New Roman"/>
              </a:rPr>
              <a:t>áp</a:t>
            </a:r>
            <a:r>
              <a:rPr lang="en-US" sz="2400" dirty="0">
                <a:latin typeface="Times New Roman"/>
                <a:cs typeface="Times New Roman"/>
              </a:rPr>
              <a:t> </a:t>
            </a:r>
            <a:r>
              <a:rPr lang="en-US" sz="2400" dirty="0" err="1">
                <a:latin typeface="Times New Roman"/>
                <a:cs typeface="Times New Roman"/>
              </a:rPr>
              <a:t>dụng</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a:t>
            </a:r>
            <a:r>
              <a:rPr lang="en-US" sz="2400" dirty="0" err="1">
                <a:latin typeface="Times New Roman"/>
                <a:cs typeface="Times New Roman"/>
              </a:rPr>
              <a:t>các</a:t>
            </a:r>
            <a:r>
              <a:rPr lang="en-US" sz="2400" dirty="0">
                <a:latin typeface="Times New Roman"/>
                <a:cs typeface="Times New Roman"/>
              </a:rPr>
              <a:t> </a:t>
            </a:r>
            <a:r>
              <a:rPr lang="en-US" sz="2400" dirty="0" err="1">
                <a:latin typeface="Times New Roman"/>
                <a:cs typeface="Times New Roman"/>
              </a:rPr>
              <a:t>trường</a:t>
            </a:r>
            <a:r>
              <a:rPr lang="en-US" sz="2400" dirty="0">
                <a:latin typeface="Times New Roman"/>
                <a:cs typeface="Times New Roman"/>
              </a:rPr>
              <a:t> </a:t>
            </a:r>
            <a:r>
              <a:rPr lang="en-US" sz="2400" dirty="0" err="1">
                <a:latin typeface="Times New Roman"/>
                <a:cs typeface="Times New Roman"/>
              </a:rPr>
              <a:t>hợp</a:t>
            </a:r>
            <a:r>
              <a:rPr lang="en-US" sz="2400" dirty="0">
                <a:latin typeface="Times New Roman"/>
                <a:cs typeface="Times New Roman"/>
              </a:rPr>
              <a:t> critical illness </a:t>
            </a:r>
            <a:r>
              <a:rPr lang="en-US" sz="2400" dirty="0" err="1">
                <a:latin typeface="Times New Roman"/>
                <a:cs typeface="Times New Roman"/>
              </a:rPr>
              <a:t>và</a:t>
            </a:r>
            <a:r>
              <a:rPr lang="en-US" sz="2400" dirty="0">
                <a:latin typeface="Times New Roman"/>
                <a:cs typeface="Times New Roman"/>
              </a:rPr>
              <a:t> non- critical illness</a:t>
            </a:r>
          </a:p>
          <a:p>
            <a:pPr algn="just"/>
            <a:r>
              <a:rPr lang="en-US" sz="2400" dirty="0" err="1">
                <a:latin typeface="Times New Roman"/>
                <a:cs typeface="Times New Roman"/>
              </a:rPr>
              <a:t>Mục</a:t>
            </a:r>
            <a:r>
              <a:rPr lang="en-US" sz="2400" dirty="0">
                <a:latin typeface="Times New Roman"/>
                <a:cs typeface="Times New Roman"/>
              </a:rPr>
              <a:t> </a:t>
            </a:r>
            <a:r>
              <a:rPr lang="en-US" sz="2400" dirty="0" err="1">
                <a:latin typeface="Times New Roman"/>
                <a:cs typeface="Times New Roman"/>
              </a:rPr>
              <a:t>tiêu</a:t>
            </a:r>
            <a:r>
              <a:rPr lang="en-US" sz="2400" dirty="0">
                <a:latin typeface="Times New Roman"/>
                <a:cs typeface="Times New Roman"/>
              </a:rPr>
              <a:t> : </a:t>
            </a:r>
            <a:r>
              <a:rPr lang="en-US" sz="2400" dirty="0">
                <a:solidFill>
                  <a:srgbClr val="FF0000"/>
                </a:solidFill>
                <a:latin typeface="Times New Roman"/>
                <a:cs typeface="Times New Roman"/>
              </a:rPr>
              <a:t>6.1 – 7.8 mmol/l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thể</a:t>
            </a:r>
            <a:r>
              <a:rPr lang="en-US" sz="2400" dirty="0">
                <a:latin typeface="Times New Roman"/>
                <a:cs typeface="Times New Roman"/>
              </a:rPr>
              <a:t> </a:t>
            </a:r>
            <a:r>
              <a:rPr lang="en-US" sz="2400" dirty="0" err="1">
                <a:latin typeface="Times New Roman"/>
                <a:cs typeface="Times New Roman"/>
              </a:rPr>
              <a:t>áp</a:t>
            </a:r>
            <a:r>
              <a:rPr lang="en-US" sz="2400" dirty="0">
                <a:latin typeface="Times New Roman"/>
                <a:cs typeface="Times New Roman"/>
              </a:rPr>
              <a:t> </a:t>
            </a:r>
            <a:r>
              <a:rPr lang="en-US" sz="2400" dirty="0" err="1">
                <a:latin typeface="Times New Roman"/>
                <a:cs typeface="Times New Roman"/>
              </a:rPr>
              <a:t>dụng</a:t>
            </a:r>
            <a:r>
              <a:rPr lang="en-US" sz="2400" dirty="0">
                <a:latin typeface="Times New Roman"/>
                <a:cs typeface="Times New Roman"/>
              </a:rPr>
              <a:t> </a:t>
            </a:r>
            <a:r>
              <a:rPr lang="en-US" sz="2400" dirty="0" err="1">
                <a:latin typeface="Times New Roman"/>
                <a:cs typeface="Times New Roman"/>
              </a:rPr>
              <a:t>nếu</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bị</a:t>
            </a:r>
            <a:r>
              <a:rPr lang="en-US" sz="2400" dirty="0">
                <a:latin typeface="Times New Roman"/>
                <a:cs typeface="Times New Roman"/>
              </a:rPr>
              <a:t> </a:t>
            </a:r>
            <a:r>
              <a:rPr lang="en-US" sz="2400" dirty="0" err="1">
                <a:latin typeface="Times New Roman"/>
                <a:cs typeface="Times New Roman"/>
              </a:rPr>
              <a:t>hạ</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huyết</a:t>
            </a:r>
            <a:endParaRPr lang="en-US" sz="2400" dirty="0">
              <a:latin typeface="Times New Roman"/>
              <a:cs typeface="Times New Roman"/>
            </a:endParaRPr>
          </a:p>
          <a:p>
            <a:pPr algn="just"/>
            <a:r>
              <a:rPr lang="en-US" sz="2400" dirty="0" err="1">
                <a:latin typeface="Times New Roman"/>
                <a:cs typeface="Times New Roman"/>
              </a:rPr>
              <a:t>Nhóm</a:t>
            </a:r>
            <a:r>
              <a:rPr lang="en-US" sz="2400" dirty="0">
                <a:latin typeface="Times New Roman"/>
                <a:cs typeface="Times New Roman"/>
              </a:rPr>
              <a:t> </a:t>
            </a:r>
            <a:r>
              <a:rPr lang="en-US" sz="2400" dirty="0" err="1">
                <a:latin typeface="Times New Roman"/>
                <a:cs typeface="Times New Roman"/>
              </a:rPr>
              <a:t>nguy</a:t>
            </a:r>
            <a:r>
              <a:rPr lang="en-US" sz="2400" dirty="0">
                <a:latin typeface="Times New Roman"/>
                <a:cs typeface="Times New Roman"/>
              </a:rPr>
              <a:t> </a:t>
            </a:r>
            <a:r>
              <a:rPr lang="en-US" sz="2400" dirty="0" err="1">
                <a:latin typeface="Times New Roman"/>
                <a:cs typeface="Times New Roman"/>
              </a:rPr>
              <a:t>cơ</a:t>
            </a:r>
            <a:r>
              <a:rPr lang="en-US" sz="2400" dirty="0">
                <a:latin typeface="Times New Roman"/>
                <a:cs typeface="Times New Roman"/>
              </a:rPr>
              <a:t> </a:t>
            </a:r>
            <a:r>
              <a:rPr lang="en-US" sz="2400" dirty="0" err="1">
                <a:latin typeface="Times New Roman"/>
                <a:cs typeface="Times New Roman"/>
              </a:rPr>
              <a:t>cao</a:t>
            </a:r>
            <a:r>
              <a:rPr lang="en-US" sz="2400" dirty="0">
                <a:latin typeface="Times New Roman"/>
                <a:cs typeface="Times New Roman"/>
              </a:rPr>
              <a:t> </a:t>
            </a:r>
            <a:r>
              <a:rPr lang="en-US" sz="2400" dirty="0" err="1">
                <a:latin typeface="Times New Roman"/>
                <a:cs typeface="Times New Roman"/>
              </a:rPr>
              <a:t>bị</a:t>
            </a:r>
            <a:r>
              <a:rPr lang="en-US" sz="2400" dirty="0">
                <a:latin typeface="Times New Roman"/>
                <a:cs typeface="Times New Roman"/>
              </a:rPr>
              <a:t> </a:t>
            </a:r>
            <a:r>
              <a:rPr lang="en-US" sz="2400" dirty="0" err="1">
                <a:latin typeface="Times New Roman"/>
                <a:cs typeface="Times New Roman"/>
              </a:rPr>
              <a:t>hạ</a:t>
            </a:r>
            <a:r>
              <a:rPr lang="en-US" sz="2400" dirty="0">
                <a:latin typeface="Times New Roman"/>
                <a:cs typeface="Times New Roman"/>
              </a:rPr>
              <a:t> </a:t>
            </a:r>
            <a:r>
              <a:rPr lang="en-US" sz="2400" dirty="0" err="1">
                <a:latin typeface="Times New Roman"/>
                <a:cs typeface="Times New Roman"/>
              </a:rPr>
              <a:t>đường</a:t>
            </a:r>
            <a:r>
              <a:rPr lang="en-US" sz="2400" dirty="0">
                <a:latin typeface="Times New Roman"/>
                <a:cs typeface="Times New Roman"/>
              </a:rPr>
              <a:t> </a:t>
            </a:r>
            <a:r>
              <a:rPr lang="en-US" sz="2400" dirty="0" err="1">
                <a:latin typeface="Times New Roman"/>
                <a:cs typeface="Times New Roman"/>
              </a:rPr>
              <a:t>máu</a:t>
            </a:r>
            <a:r>
              <a:rPr lang="en-US" sz="2400" dirty="0">
                <a:latin typeface="Times New Roman"/>
                <a:cs typeface="Times New Roman"/>
              </a:rPr>
              <a:t> : 7.8 – 14 mmol/l</a:t>
            </a:r>
          </a:p>
        </p:txBody>
      </p:sp>
    </p:spTree>
    <p:extLst>
      <p:ext uri="{BB962C8B-B14F-4D97-AF65-F5344CB8AC3E}">
        <p14:creationId xmlns:p14="http://schemas.microsoft.com/office/powerpoint/2010/main" val="764791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9136A8-0B96-D943-8533-31C70CC8872C}"/>
              </a:ext>
            </a:extLst>
          </p:cNvPr>
          <p:cNvPicPr>
            <a:picLocks noChangeAspect="1"/>
          </p:cNvPicPr>
          <p:nvPr/>
        </p:nvPicPr>
        <p:blipFill>
          <a:blip r:embed="rId2"/>
          <a:stretch>
            <a:fillRect/>
          </a:stretch>
        </p:blipFill>
        <p:spPr>
          <a:xfrm>
            <a:off x="76200" y="911819"/>
            <a:ext cx="8557023" cy="3857626"/>
          </a:xfrm>
          <a:prstGeom prst="rect">
            <a:avLst/>
          </a:prstGeom>
        </p:spPr>
      </p:pic>
      <p:sp>
        <p:nvSpPr>
          <p:cNvPr id="9" name="Oval 8">
            <a:extLst>
              <a:ext uri="{FF2B5EF4-FFF2-40B4-BE49-F238E27FC236}">
                <a16:creationId xmlns:a16="http://schemas.microsoft.com/office/drawing/2014/main" id="{2E04B5AB-D08F-F54E-9BB8-0562A50931B9}"/>
              </a:ext>
            </a:extLst>
          </p:cNvPr>
          <p:cNvSpPr/>
          <p:nvPr/>
        </p:nvSpPr>
        <p:spPr>
          <a:xfrm>
            <a:off x="3671174" y="1504950"/>
            <a:ext cx="885254" cy="8603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p>
        </p:txBody>
      </p:sp>
      <p:sp>
        <p:nvSpPr>
          <p:cNvPr id="5" name="Title 4">
            <a:extLst>
              <a:ext uri="{FF2B5EF4-FFF2-40B4-BE49-F238E27FC236}">
                <a16:creationId xmlns:a16="http://schemas.microsoft.com/office/drawing/2014/main" id="{AEDCEDB7-360C-3F49-A542-6C4AB32CDC13}"/>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3830499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XID" val="4"/>
  <p:tag name="SID" val="318"/>
  <p:tag name="NAME" val="Trân trọng cảm ơ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24057</TotalTime>
  <Words>2731</Words>
  <Application>Microsoft Macintosh PowerPoint</Application>
  <PresentationFormat>On-screen Show (16:9)</PresentationFormat>
  <Paragraphs>262</Paragraphs>
  <Slides>52</Slides>
  <Notes>7</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Arial</vt:lpstr>
      <vt:lpstr>Calibri</vt:lpstr>
      <vt:lpstr>Helvetica</vt:lpstr>
      <vt:lpstr>Times New Roman</vt:lpstr>
      <vt:lpstr>Office Theme</vt:lpstr>
      <vt:lpstr>Document</vt:lpstr>
      <vt:lpstr>TS.BS. LÊ BÁ NGỌC </vt:lpstr>
      <vt:lpstr>ĐỊNH NGHĨA</vt:lpstr>
      <vt:lpstr>TẠI SAO?</vt:lpstr>
      <vt:lpstr>TẠI SAO?</vt:lpstr>
      <vt:lpstr>TÍNH CẦN THIẾT?</vt:lpstr>
      <vt:lpstr>MỤC TIÊU KỲ VỌNG</vt:lpstr>
      <vt:lpstr>PowerPoint Presentation</vt:lpstr>
      <vt:lpstr>THEO DÕI VÀ KIỂM SOÁT ĐM NỘI VIỆN</vt:lpstr>
      <vt:lpstr>PowerPoint Presentation</vt:lpstr>
      <vt:lpstr>KHUYẾN CÁO THỬ ĐƯỜNG MÁU</vt:lpstr>
      <vt:lpstr>PowerPoint Presentation</vt:lpstr>
      <vt:lpstr>PowerPoint Presentation</vt:lpstr>
      <vt:lpstr>CÓ NHỮNG PHÁC ĐỒ NÀO?</vt:lpstr>
      <vt:lpstr>Ca lâm sàng hạ đường huyết</vt:lpstr>
      <vt:lpstr>Ca lâm sàng hạ đường huyết</vt:lpstr>
      <vt:lpstr>CÓ NHỮNG PHÁC ĐỒ NÀO?</vt:lpstr>
      <vt:lpstr>Ca lâm sàng TALTT &amp; Toan ceton</vt:lpstr>
      <vt:lpstr>PowerPoint Presentation</vt:lpstr>
      <vt:lpstr>PowerPoint Presentation</vt:lpstr>
      <vt:lpstr>CÓ NHỮNG PHÁC ĐỒ NÀO?</vt:lpstr>
      <vt:lpstr>CÓ NHỮNG PHÁC ĐỒ NÀO?</vt:lpstr>
      <vt:lpstr>CÓ NHỮNG PHÁC ĐỒ NÀO?</vt:lpstr>
      <vt:lpstr>Phác đồ áp dụng chế độ ăn đương miệng</vt:lpstr>
      <vt:lpstr>Ca lâm sàng 1</vt:lpstr>
      <vt:lpstr>Ca lâm sàng 1</vt:lpstr>
      <vt:lpstr>Phác đồ áp dung nuôi dưỡng TM </vt:lpstr>
      <vt:lpstr>Ca lâm sàng 2</vt:lpstr>
      <vt:lpstr>PowerPoint Presentation</vt:lpstr>
      <vt:lpstr>PowerPoint Presentation</vt:lpstr>
      <vt:lpstr>Phác đồ áp dụng chế độ nhịn ăn</vt:lpstr>
      <vt:lpstr>CA LÂM SÀNG 3</vt:lpstr>
      <vt:lpstr>PowerPoint Presentation</vt:lpstr>
      <vt:lpstr>PowerPoint Presentation</vt:lpstr>
      <vt:lpstr>PowerPoint Presentation</vt:lpstr>
      <vt:lpstr>CA LÂM SÀNG 3</vt:lpstr>
      <vt:lpstr>CA LÂM SÀNG 3</vt:lpstr>
      <vt:lpstr>Phác đồ áp dung nuôi dưỡng qua sonde</vt:lpstr>
      <vt:lpstr>CA LÂM SÀNG 4</vt:lpstr>
      <vt:lpstr>PowerPoint Presentation</vt:lpstr>
      <vt:lpstr>PowerPoint Presentation</vt:lpstr>
      <vt:lpstr>CÓ NHỮNG PHÁC ĐỒ NÀO?</vt:lpstr>
      <vt:lpstr>CÓ NHỮNG PHÁC ĐỒ NÀO?</vt:lpstr>
      <vt:lpstr>Ca lâm sàng 5 </vt:lpstr>
      <vt:lpstr>Phác đồ áp dung chế độ ăn đương miệng</vt:lpstr>
      <vt:lpstr>Nguy cơ hạ đường huyết cao?</vt:lpstr>
      <vt:lpstr>Không có nguy cơ hạ đường huyết</vt:lpstr>
      <vt:lpstr>Ca lâm sàng 5 </vt:lpstr>
      <vt:lpstr>CA LÂM SÀNG 6</vt:lpstr>
      <vt:lpstr>CA LÂM SÀNG 6</vt:lpstr>
      <vt:lpstr>PowerPoint Presentation</vt:lpstr>
      <vt:lpstr>PHÁC ĐỒ TRUYỀN INSULIN </vt:lpstr>
      <vt:lpstr>Trân trọng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ITL_Sager</dc:creator>
  <cp:lastModifiedBy>ngocendo@gmail.com</cp:lastModifiedBy>
  <cp:revision>981</cp:revision>
  <dcterms:created xsi:type="dcterms:W3CDTF">2016-02-10T20:50:58Z</dcterms:created>
  <dcterms:modified xsi:type="dcterms:W3CDTF">2022-01-04T09:03:19Z</dcterms:modified>
</cp:coreProperties>
</file>